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73" r:id="rId12"/>
    <p:sldId id="269" r:id="rId13"/>
    <p:sldId id="270" r:id="rId14"/>
    <p:sldId id="271" r:id="rId15"/>
    <p:sldId id="272" r:id="rId16"/>
    <p:sldId id="274" r:id="rId17"/>
    <p:sldId id="275" r:id="rId18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u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o-RO"/>
              <a:t>Clic pentru editare stil titlu</a:t>
            </a:r>
          </a:p>
        </p:txBody>
      </p:sp>
      <p:sp>
        <p:nvSpPr>
          <p:cNvPr id="3" name="Subtitlu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o-RO"/>
              <a:t>Clic pentru a edita stilul de subtitlu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14B5A-29FC-4A2E-A5AE-49BF57A1C819}" type="datetimeFigureOut">
              <a:rPr lang="ro-RO" smtClean="0"/>
              <a:pPr/>
              <a:t>6/6/2022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2760C-7C10-4E80-B1BE-D052AE872320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296779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Clic pentru editare stil titlu</a:t>
            </a:r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14B5A-29FC-4A2E-A5AE-49BF57A1C819}" type="datetimeFigureOut">
              <a:rPr lang="ro-RO" smtClean="0"/>
              <a:pPr/>
              <a:t>6/6/2022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2760C-7C10-4E80-B1BE-D052AE872320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895980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o-RO"/>
              <a:t>Clic pentru editare stil titlu</a:t>
            </a:r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14B5A-29FC-4A2E-A5AE-49BF57A1C819}" type="datetimeFigureOut">
              <a:rPr lang="ro-RO" smtClean="0"/>
              <a:pPr/>
              <a:t>6/6/2022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2760C-7C10-4E80-B1BE-D052AE872320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9454171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CC15BE-42DD-4D9C-B136-D46A4A4E1576}" type="datetimeFigureOut">
              <a:rPr lang="es-ES"/>
              <a:pPr>
                <a:defRPr/>
              </a:pPr>
              <a:t>06/06/2022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Evaluación de Competencias en el EEES. Un instrumento para el Grado en Enfermería</a:t>
            </a:r>
          </a:p>
        </p:txBody>
      </p:sp>
    </p:spTree>
    <p:extLst>
      <p:ext uri="{BB962C8B-B14F-4D97-AF65-F5344CB8AC3E}">
        <p14:creationId xmlns:p14="http://schemas.microsoft.com/office/powerpoint/2010/main" val="3046321538"/>
      </p:ext>
    </p:extLst>
  </p:cSld>
  <p:clrMapOvr>
    <a:masterClrMapping/>
  </p:clrMapOvr>
  <p:transition spd="slow">
    <p:strips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CC15BE-42DD-4D9C-B136-D46A4A4E1576}" type="datetimeFigureOut">
              <a:rPr lang="es-ES"/>
              <a:pPr>
                <a:defRPr/>
              </a:pPr>
              <a:t>06/06/2022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Evaluación de Competencias en el EEES. Un instrumento para el Grado en Enfermería</a:t>
            </a:r>
          </a:p>
        </p:txBody>
      </p:sp>
    </p:spTree>
    <p:extLst>
      <p:ext uri="{BB962C8B-B14F-4D97-AF65-F5344CB8AC3E}">
        <p14:creationId xmlns:p14="http://schemas.microsoft.com/office/powerpoint/2010/main" val="2747263532"/>
      </p:ext>
    </p:extLst>
  </p:cSld>
  <p:clrMapOvr>
    <a:masterClrMapping/>
  </p:clrMapOvr>
  <p:transition spd="slow">
    <p:strips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CC15BE-42DD-4D9C-B136-D46A4A4E1576}" type="datetimeFigureOut">
              <a:rPr lang="es-ES"/>
              <a:pPr>
                <a:defRPr/>
              </a:pPr>
              <a:t>06/06/2022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Evaluación de Competencias en el EEES. Un instrumento para el Grado en Enfermería</a:t>
            </a:r>
          </a:p>
        </p:txBody>
      </p:sp>
    </p:spTree>
    <p:extLst>
      <p:ext uri="{BB962C8B-B14F-4D97-AF65-F5344CB8AC3E}">
        <p14:creationId xmlns:p14="http://schemas.microsoft.com/office/powerpoint/2010/main" val="1863084777"/>
      </p:ext>
    </p:extLst>
  </p:cSld>
  <p:clrMapOvr>
    <a:masterClrMapping/>
  </p:clrMapOvr>
  <p:transition spd="slow">
    <p:strips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CC15BE-42DD-4D9C-B136-D46A4A4E1576}" type="datetimeFigureOut">
              <a:rPr lang="es-ES"/>
              <a:pPr>
                <a:defRPr/>
              </a:pPr>
              <a:t>06/06/2022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Evaluación de Competencias en el EEES. Un instrumento para el Grado en Enfermería</a:t>
            </a:r>
          </a:p>
        </p:txBody>
      </p:sp>
    </p:spTree>
    <p:extLst>
      <p:ext uri="{BB962C8B-B14F-4D97-AF65-F5344CB8AC3E}">
        <p14:creationId xmlns:p14="http://schemas.microsoft.com/office/powerpoint/2010/main" val="263769153"/>
      </p:ext>
    </p:extLst>
  </p:cSld>
  <p:clrMapOvr>
    <a:masterClrMapping/>
  </p:clrMapOvr>
  <p:transition spd="slow">
    <p:strips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CC15BE-42DD-4D9C-B136-D46A4A4E1576}" type="datetimeFigureOut">
              <a:rPr lang="es-ES"/>
              <a:pPr>
                <a:defRPr/>
              </a:pPr>
              <a:t>06/06/2022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Evaluación de Competencias en el EEES. Un instrumento para el Grado en Enfermería</a:t>
            </a:r>
          </a:p>
        </p:txBody>
      </p:sp>
    </p:spTree>
    <p:extLst>
      <p:ext uri="{BB962C8B-B14F-4D97-AF65-F5344CB8AC3E}">
        <p14:creationId xmlns:p14="http://schemas.microsoft.com/office/powerpoint/2010/main" val="4087277691"/>
      </p:ext>
    </p:extLst>
  </p:cSld>
  <p:clrMapOvr>
    <a:masterClrMapping/>
  </p:clrMapOvr>
  <p:transition spd="slow">
    <p:strips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CC15BE-42DD-4D9C-B136-D46A4A4E1576}" type="datetimeFigureOut">
              <a:rPr lang="es-ES"/>
              <a:pPr>
                <a:defRPr/>
              </a:pPr>
              <a:t>06/06/2022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Evaluación de Competencias en el EEES. Un instrumento para el Grado en Enfermería</a:t>
            </a:r>
          </a:p>
        </p:txBody>
      </p:sp>
    </p:spTree>
    <p:extLst>
      <p:ext uri="{BB962C8B-B14F-4D97-AF65-F5344CB8AC3E}">
        <p14:creationId xmlns:p14="http://schemas.microsoft.com/office/powerpoint/2010/main" val="1555744533"/>
      </p:ext>
    </p:extLst>
  </p:cSld>
  <p:clrMapOvr>
    <a:masterClrMapping/>
  </p:clrMapOvr>
  <p:transition spd="slow">
    <p:strips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CC15BE-42DD-4D9C-B136-D46A4A4E1576}" type="datetimeFigureOut">
              <a:rPr lang="es-ES"/>
              <a:pPr>
                <a:defRPr/>
              </a:pPr>
              <a:t>06/06/2022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Evaluación de Competencias en el EEES. Un instrumento para el Grado en Enfermería</a:t>
            </a:r>
          </a:p>
        </p:txBody>
      </p:sp>
    </p:spTree>
    <p:extLst>
      <p:ext uri="{BB962C8B-B14F-4D97-AF65-F5344CB8AC3E}">
        <p14:creationId xmlns:p14="http://schemas.microsoft.com/office/powerpoint/2010/main" val="3118150653"/>
      </p:ext>
    </p:extLst>
  </p:cSld>
  <p:clrMapOvr>
    <a:masterClrMapping/>
  </p:clrMapOvr>
  <p:transition spd="slow">
    <p:strips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CC15BE-42DD-4D9C-B136-D46A4A4E1576}" type="datetimeFigureOut">
              <a:rPr lang="es-ES"/>
              <a:pPr>
                <a:defRPr/>
              </a:pPr>
              <a:t>06/06/2022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Evaluación de Competencias en el EEES. Un instrumento para el Grado en Enfermería</a:t>
            </a:r>
          </a:p>
        </p:txBody>
      </p:sp>
    </p:spTree>
    <p:extLst>
      <p:ext uri="{BB962C8B-B14F-4D97-AF65-F5344CB8AC3E}">
        <p14:creationId xmlns:p14="http://schemas.microsoft.com/office/powerpoint/2010/main" val="2970685067"/>
      </p:ext>
    </p:extLst>
  </p:cSld>
  <p:clrMapOvr>
    <a:masterClrMapping/>
  </p:clrMapOvr>
  <p:transition spd="slow">
    <p:strips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Clic pentru editare stil titlu</a:t>
            </a:r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14B5A-29FC-4A2E-A5AE-49BF57A1C819}" type="datetimeFigureOut">
              <a:rPr lang="ro-RO" smtClean="0"/>
              <a:pPr/>
              <a:t>6/6/2022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2760C-7C10-4E80-B1BE-D052AE872320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487777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CC15BE-42DD-4D9C-B136-D46A4A4E1576}" type="datetimeFigureOut">
              <a:rPr lang="es-ES"/>
              <a:pPr>
                <a:defRPr/>
              </a:pPr>
              <a:t>06/06/2022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Evaluación de Competencias en el EEES. Un instrumento para el Grado en Enfermería</a:t>
            </a:r>
          </a:p>
        </p:txBody>
      </p:sp>
    </p:spTree>
    <p:extLst>
      <p:ext uri="{BB962C8B-B14F-4D97-AF65-F5344CB8AC3E}">
        <p14:creationId xmlns:p14="http://schemas.microsoft.com/office/powerpoint/2010/main" val="3969348210"/>
      </p:ext>
    </p:extLst>
  </p:cSld>
  <p:clrMapOvr>
    <a:masterClrMapping/>
  </p:clrMapOvr>
  <p:transition spd="slow">
    <p:strips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CC15BE-42DD-4D9C-B136-D46A4A4E1576}" type="datetimeFigureOut">
              <a:rPr lang="es-ES"/>
              <a:pPr>
                <a:defRPr/>
              </a:pPr>
              <a:t>06/06/2022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Evaluación de Competencias en el EEES. Un instrumento para el Grado en Enfermería</a:t>
            </a:r>
          </a:p>
        </p:txBody>
      </p:sp>
    </p:spTree>
    <p:extLst>
      <p:ext uri="{BB962C8B-B14F-4D97-AF65-F5344CB8AC3E}">
        <p14:creationId xmlns:p14="http://schemas.microsoft.com/office/powerpoint/2010/main" val="1297556867"/>
      </p:ext>
    </p:extLst>
  </p:cSld>
  <p:clrMapOvr>
    <a:masterClrMapping/>
  </p:clrMapOvr>
  <p:transition spd="slow">
    <p:strips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CC15BE-42DD-4D9C-B136-D46A4A4E1576}" type="datetimeFigureOut">
              <a:rPr lang="es-ES"/>
              <a:pPr>
                <a:defRPr/>
              </a:pPr>
              <a:t>06/06/2022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Evaluación de Competencias en el EEES. Un instrumento para el Grado en Enfermería</a:t>
            </a:r>
          </a:p>
        </p:txBody>
      </p:sp>
    </p:spTree>
    <p:extLst>
      <p:ext uri="{BB962C8B-B14F-4D97-AF65-F5344CB8AC3E}">
        <p14:creationId xmlns:p14="http://schemas.microsoft.com/office/powerpoint/2010/main" val="1022949523"/>
      </p:ext>
    </p:extLst>
  </p:cSld>
  <p:clrMapOvr>
    <a:masterClrMapping/>
  </p:clrMapOvr>
  <p:transition spd="slow">
    <p:strips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CC15BE-42DD-4D9C-B136-D46A4A4E1576}" type="datetimeFigureOut">
              <a:rPr lang="es-ES"/>
              <a:pPr>
                <a:defRPr/>
              </a:pPr>
              <a:t>06/06/2022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Evaluación de Competencias en el EEES. Un instrumento para el Grado en Enfermería</a:t>
            </a:r>
          </a:p>
        </p:txBody>
      </p:sp>
    </p:spTree>
    <p:extLst>
      <p:ext uri="{BB962C8B-B14F-4D97-AF65-F5344CB8AC3E}">
        <p14:creationId xmlns:p14="http://schemas.microsoft.com/office/powerpoint/2010/main" val="1901052247"/>
      </p:ext>
    </p:extLst>
  </p:cSld>
  <p:clrMapOvr>
    <a:masterClrMapping/>
  </p:clrMapOvr>
  <p:transition spd="slow">
    <p:strips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CC15BE-42DD-4D9C-B136-D46A4A4E1576}" type="datetimeFigureOut">
              <a:rPr lang="es-ES"/>
              <a:pPr>
                <a:defRPr/>
              </a:pPr>
              <a:t>06/06/2022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Evaluación de Competencias en el EEES. Un instrumento para el Grado en Enfermería</a:t>
            </a:r>
          </a:p>
        </p:txBody>
      </p:sp>
    </p:spTree>
    <p:extLst>
      <p:ext uri="{BB962C8B-B14F-4D97-AF65-F5344CB8AC3E}">
        <p14:creationId xmlns:p14="http://schemas.microsoft.com/office/powerpoint/2010/main" val="2004395173"/>
      </p:ext>
    </p:extLst>
  </p:cSld>
  <p:clrMapOvr>
    <a:masterClrMapping/>
  </p:clrMapOvr>
  <p:transition spd="slow">
    <p:strips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CC15BE-42DD-4D9C-B136-D46A4A4E1576}" type="datetimeFigureOut">
              <a:rPr lang="es-ES"/>
              <a:pPr>
                <a:defRPr/>
              </a:pPr>
              <a:t>06/06/2022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Evaluación de Competencias en el EEES. Un instrumento para el Grado en Enfermería</a:t>
            </a:r>
          </a:p>
        </p:txBody>
      </p:sp>
    </p:spTree>
    <p:extLst>
      <p:ext uri="{BB962C8B-B14F-4D97-AF65-F5344CB8AC3E}">
        <p14:creationId xmlns:p14="http://schemas.microsoft.com/office/powerpoint/2010/main" val="2313832814"/>
      </p:ext>
    </p:extLst>
  </p:cSld>
  <p:clrMapOvr>
    <a:masterClrMapping/>
  </p:clrMapOvr>
  <p:transition spd="slow">
    <p:strips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CC15BE-42DD-4D9C-B136-D46A4A4E1576}" type="datetimeFigureOut">
              <a:rPr lang="es-ES"/>
              <a:pPr>
                <a:defRPr/>
              </a:pPr>
              <a:t>06/06/2022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Evaluación de Competencias en el EEES. Un instrumento para el Grado en Enfermería</a:t>
            </a:r>
          </a:p>
        </p:txBody>
      </p:sp>
    </p:spTree>
    <p:extLst>
      <p:ext uri="{BB962C8B-B14F-4D97-AF65-F5344CB8AC3E}">
        <p14:creationId xmlns:p14="http://schemas.microsoft.com/office/powerpoint/2010/main" val="1699039446"/>
      </p:ext>
    </p:extLst>
  </p:cSld>
  <p:clrMapOvr>
    <a:masterClrMapping/>
  </p:clrMapOvr>
  <p:transition spd="slow">
    <p:strips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CC15BE-42DD-4D9C-B136-D46A4A4E1576}" type="datetimeFigureOut">
              <a:rPr lang="es-ES"/>
              <a:pPr>
                <a:defRPr/>
              </a:pPr>
              <a:t>06/06/2022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Evaluación de Competencias en el EEES. Un instrumento para el Grado en Enfermería</a:t>
            </a:r>
          </a:p>
        </p:txBody>
      </p:sp>
    </p:spTree>
    <p:extLst>
      <p:ext uri="{BB962C8B-B14F-4D97-AF65-F5344CB8AC3E}">
        <p14:creationId xmlns:p14="http://schemas.microsoft.com/office/powerpoint/2010/main" val="138050145"/>
      </p:ext>
    </p:extLst>
  </p:cSld>
  <p:clrMapOvr>
    <a:masterClrMapping/>
  </p:clrMapOvr>
  <p:transition spd="slow">
    <p:strips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CC15BE-42DD-4D9C-B136-D46A4A4E1576}" type="datetimeFigureOut">
              <a:rPr lang="es-ES"/>
              <a:pPr>
                <a:defRPr/>
              </a:pPr>
              <a:t>06/06/2022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Evaluación de Competencias en el EEES. Un instrumento para el Grado en Enfermería</a:t>
            </a:r>
          </a:p>
        </p:txBody>
      </p:sp>
    </p:spTree>
    <p:extLst>
      <p:ext uri="{BB962C8B-B14F-4D97-AF65-F5344CB8AC3E}">
        <p14:creationId xmlns:p14="http://schemas.microsoft.com/office/powerpoint/2010/main" val="2250272749"/>
      </p:ext>
    </p:extLst>
  </p:cSld>
  <p:clrMapOvr>
    <a:masterClrMapping/>
  </p:clrMapOvr>
  <p:transition spd="slow">
    <p:strips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CC15BE-42DD-4D9C-B136-D46A4A4E1576}" type="datetimeFigureOut">
              <a:rPr lang="es-ES"/>
              <a:pPr>
                <a:defRPr/>
              </a:pPr>
              <a:t>06/06/2022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Evaluación de Competencias en el EEES. Un instrumento para el Grado en Enfermería</a:t>
            </a:r>
          </a:p>
        </p:txBody>
      </p:sp>
    </p:spTree>
    <p:extLst>
      <p:ext uri="{BB962C8B-B14F-4D97-AF65-F5344CB8AC3E}">
        <p14:creationId xmlns:p14="http://schemas.microsoft.com/office/powerpoint/2010/main" val="4236485757"/>
      </p:ext>
    </p:extLst>
  </p:cSld>
  <p:clrMapOvr>
    <a:masterClrMapping/>
  </p:clrMapOvr>
  <p:transition spd="slow">
    <p:strips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o-RO"/>
              <a:t>Clic pentru editare stil titlu</a:t>
            </a:r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Clic pentru editare stiluri text Coordonator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14B5A-29FC-4A2E-A5AE-49BF57A1C819}" type="datetimeFigureOut">
              <a:rPr lang="ro-RO" smtClean="0"/>
              <a:pPr/>
              <a:t>6/6/2022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2760C-7C10-4E80-B1BE-D052AE872320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1769448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CC15BE-42DD-4D9C-B136-D46A4A4E1576}" type="datetimeFigureOut">
              <a:rPr lang="es-ES"/>
              <a:pPr>
                <a:defRPr/>
              </a:pPr>
              <a:t>06/06/2022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Evaluación de Competencias en el EEES. Un instrumento para el Grado en Enfermería</a:t>
            </a:r>
          </a:p>
        </p:txBody>
      </p:sp>
    </p:spTree>
    <p:extLst>
      <p:ext uri="{BB962C8B-B14F-4D97-AF65-F5344CB8AC3E}">
        <p14:creationId xmlns:p14="http://schemas.microsoft.com/office/powerpoint/2010/main" val="916294258"/>
      </p:ext>
    </p:extLst>
  </p:cSld>
  <p:clrMapOvr>
    <a:masterClrMapping/>
  </p:clrMapOvr>
  <p:transition spd="slow">
    <p:strips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2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CC15BE-42DD-4D9C-B136-D46A4A4E1576}" type="datetimeFigureOut">
              <a:rPr lang="es-ES"/>
              <a:pPr>
                <a:defRPr/>
              </a:pPr>
              <a:t>06/06/2022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Evaluación de Competencias en el EEES. Un instrumento para el Grado en Enfermería</a:t>
            </a:r>
          </a:p>
        </p:txBody>
      </p:sp>
    </p:spTree>
    <p:extLst>
      <p:ext uri="{BB962C8B-B14F-4D97-AF65-F5344CB8AC3E}">
        <p14:creationId xmlns:p14="http://schemas.microsoft.com/office/powerpoint/2010/main" val="1027845874"/>
      </p:ext>
    </p:extLst>
  </p:cSld>
  <p:clrMapOvr>
    <a:masterClrMapping/>
  </p:clrMapOvr>
  <p:transition spd="slow">
    <p:strips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3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CC15BE-42DD-4D9C-B136-D46A4A4E1576}" type="datetimeFigureOut">
              <a:rPr lang="es-ES"/>
              <a:pPr>
                <a:defRPr/>
              </a:pPr>
              <a:t>06/06/2022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Evaluación de Competencias en el EEES. Un instrumento para el Grado en Enfermería</a:t>
            </a:r>
          </a:p>
        </p:txBody>
      </p:sp>
    </p:spTree>
    <p:extLst>
      <p:ext uri="{BB962C8B-B14F-4D97-AF65-F5344CB8AC3E}">
        <p14:creationId xmlns:p14="http://schemas.microsoft.com/office/powerpoint/2010/main" val="3267022767"/>
      </p:ext>
    </p:extLst>
  </p:cSld>
  <p:clrMapOvr>
    <a:masterClrMapping/>
  </p:clrMapOvr>
  <p:transition spd="slow">
    <p:strips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4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CC15BE-42DD-4D9C-B136-D46A4A4E1576}" type="datetimeFigureOut">
              <a:rPr lang="es-ES"/>
              <a:pPr>
                <a:defRPr/>
              </a:pPr>
              <a:t>06/06/2022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Evaluación de Competencias en el EEES. Un instrumento para el Grado en Enfermería</a:t>
            </a:r>
          </a:p>
        </p:txBody>
      </p:sp>
    </p:spTree>
    <p:extLst>
      <p:ext uri="{BB962C8B-B14F-4D97-AF65-F5344CB8AC3E}">
        <p14:creationId xmlns:p14="http://schemas.microsoft.com/office/powerpoint/2010/main" val="2533619638"/>
      </p:ext>
    </p:extLst>
  </p:cSld>
  <p:clrMapOvr>
    <a:masterClrMapping/>
  </p:clrMapOvr>
  <p:transition spd="slow">
    <p:strips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5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CC15BE-42DD-4D9C-B136-D46A4A4E1576}" type="datetimeFigureOut">
              <a:rPr lang="es-ES"/>
              <a:pPr>
                <a:defRPr/>
              </a:pPr>
              <a:t>06/06/2022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Evaluación de Competencias en el EEES. Un instrumento para el Grado en Enfermería</a:t>
            </a:r>
          </a:p>
        </p:txBody>
      </p:sp>
    </p:spTree>
    <p:extLst>
      <p:ext uri="{BB962C8B-B14F-4D97-AF65-F5344CB8AC3E}">
        <p14:creationId xmlns:p14="http://schemas.microsoft.com/office/powerpoint/2010/main" val="3197793473"/>
      </p:ext>
    </p:extLst>
  </p:cSld>
  <p:clrMapOvr>
    <a:masterClrMapping/>
  </p:clrMapOvr>
  <p:transition spd="slow">
    <p:strips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6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CC15BE-42DD-4D9C-B136-D46A4A4E1576}" type="datetimeFigureOut">
              <a:rPr lang="es-ES"/>
              <a:pPr>
                <a:defRPr/>
              </a:pPr>
              <a:t>06/06/2022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Evaluación de Competencias en el EEES. Un instrumento para el Grado en Enfermería</a:t>
            </a:r>
          </a:p>
        </p:txBody>
      </p:sp>
    </p:spTree>
    <p:extLst>
      <p:ext uri="{BB962C8B-B14F-4D97-AF65-F5344CB8AC3E}">
        <p14:creationId xmlns:p14="http://schemas.microsoft.com/office/powerpoint/2010/main" val="3767348028"/>
      </p:ext>
    </p:extLst>
  </p:cSld>
  <p:clrMapOvr>
    <a:masterClrMapping/>
  </p:clrMapOvr>
  <p:transition spd="slow">
    <p:strips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7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CC15BE-42DD-4D9C-B136-D46A4A4E1576}" type="datetimeFigureOut">
              <a:rPr lang="es-ES"/>
              <a:pPr>
                <a:defRPr/>
              </a:pPr>
              <a:t>06/06/2022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Evaluación de Competencias en el EEES. Un instrumento para el Grado en Enfermería</a:t>
            </a:r>
          </a:p>
        </p:txBody>
      </p:sp>
    </p:spTree>
    <p:extLst>
      <p:ext uri="{BB962C8B-B14F-4D97-AF65-F5344CB8AC3E}">
        <p14:creationId xmlns:p14="http://schemas.microsoft.com/office/powerpoint/2010/main" val="720110170"/>
      </p:ext>
    </p:extLst>
  </p:cSld>
  <p:clrMapOvr>
    <a:masterClrMapping/>
  </p:clrMapOvr>
  <p:transition spd="slow">
    <p:strips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8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CC15BE-42DD-4D9C-B136-D46A4A4E1576}" type="datetimeFigureOut">
              <a:rPr lang="es-ES"/>
              <a:pPr>
                <a:defRPr/>
              </a:pPr>
              <a:t>06/06/2022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Evaluación de Competencias en el EEES. Un instrumento para el Grado en Enfermería</a:t>
            </a:r>
          </a:p>
        </p:txBody>
      </p:sp>
    </p:spTree>
    <p:extLst>
      <p:ext uri="{BB962C8B-B14F-4D97-AF65-F5344CB8AC3E}">
        <p14:creationId xmlns:p14="http://schemas.microsoft.com/office/powerpoint/2010/main" val="1066512830"/>
      </p:ext>
    </p:extLst>
  </p:cSld>
  <p:clrMapOvr>
    <a:masterClrMapping/>
  </p:clrMapOvr>
  <p:transition spd="slow">
    <p:strips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Clic pentru editare stil titlu</a:t>
            </a:r>
          </a:p>
        </p:txBody>
      </p:sp>
      <p:sp>
        <p:nvSpPr>
          <p:cNvPr id="3" name="Substituent conținut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conținut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14B5A-29FC-4A2E-A5AE-49BF57A1C819}" type="datetimeFigureOut">
              <a:rPr lang="ro-RO" smtClean="0"/>
              <a:pPr/>
              <a:t>6/6/2022</a:t>
            </a:fld>
            <a:endParaRPr lang="ro-RO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2760C-7C10-4E80-B1BE-D052AE872320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664428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o-RO"/>
              <a:t>Clic pentru editare stil titlu</a:t>
            </a:r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Clic pentru editare stiluri text Coordonator</a:t>
            </a:r>
          </a:p>
        </p:txBody>
      </p:sp>
      <p:sp>
        <p:nvSpPr>
          <p:cNvPr id="4" name="Substituent conținut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5" name="Substituent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Clic pentru editare stiluri text Coordonator</a:t>
            </a:r>
          </a:p>
        </p:txBody>
      </p:sp>
      <p:sp>
        <p:nvSpPr>
          <p:cNvPr id="6" name="Substituent conținut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7" name="Substituent dată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14B5A-29FC-4A2E-A5AE-49BF57A1C819}" type="datetimeFigureOut">
              <a:rPr lang="ro-RO" smtClean="0"/>
              <a:pPr/>
              <a:t>6/6/2022</a:t>
            </a:fld>
            <a:endParaRPr lang="ro-RO"/>
          </a:p>
        </p:txBody>
      </p:sp>
      <p:sp>
        <p:nvSpPr>
          <p:cNvPr id="8" name="Substituent subsol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ubstituent număr diapozitiv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2760C-7C10-4E80-B1BE-D052AE872320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127753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Clic pentru editare stil titlu</a:t>
            </a:r>
          </a:p>
        </p:txBody>
      </p:sp>
      <p:sp>
        <p:nvSpPr>
          <p:cNvPr id="3" name="Substituent dată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14B5A-29FC-4A2E-A5AE-49BF57A1C819}" type="datetimeFigureOut">
              <a:rPr lang="ro-RO" smtClean="0"/>
              <a:pPr/>
              <a:t>6/6/2022</a:t>
            </a:fld>
            <a:endParaRPr lang="ro-RO"/>
          </a:p>
        </p:txBody>
      </p:sp>
      <p:sp>
        <p:nvSpPr>
          <p:cNvPr id="4" name="Substituent subsol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ubstituent număr diapozitiv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2760C-7C10-4E80-B1BE-D052AE872320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497246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dată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14B5A-29FC-4A2E-A5AE-49BF57A1C819}" type="datetimeFigureOut">
              <a:rPr lang="ro-RO" smtClean="0"/>
              <a:pPr/>
              <a:t>6/6/2022</a:t>
            </a:fld>
            <a:endParaRPr lang="ro-RO"/>
          </a:p>
        </p:txBody>
      </p:sp>
      <p:sp>
        <p:nvSpPr>
          <p:cNvPr id="3" name="Substituent subsol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2760C-7C10-4E80-B1BE-D052AE872320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40952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/>
              <a:t>Clic pentru editare stil titlu</a:t>
            </a:r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Clic pentru editare stiluri text Coordonator</a:t>
            </a:r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14B5A-29FC-4A2E-A5AE-49BF57A1C819}" type="datetimeFigureOut">
              <a:rPr lang="ro-RO" smtClean="0"/>
              <a:pPr/>
              <a:t>6/6/2022</a:t>
            </a:fld>
            <a:endParaRPr lang="ro-RO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2760C-7C10-4E80-B1BE-D052AE872320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835169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/>
              <a:t>Clic pentru editare stil titlu</a:t>
            </a:r>
          </a:p>
        </p:txBody>
      </p:sp>
      <p:sp>
        <p:nvSpPr>
          <p:cNvPr id="3" name="Substituent i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Clic pentru editare stiluri text Coordonator</a:t>
            </a:r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14B5A-29FC-4A2E-A5AE-49BF57A1C819}" type="datetimeFigureOut">
              <a:rPr lang="ro-RO" smtClean="0"/>
              <a:pPr/>
              <a:t>6/6/2022</a:t>
            </a:fld>
            <a:endParaRPr lang="ro-RO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2760C-7C10-4E80-B1BE-D052AE872320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075981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titl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o-RO"/>
              <a:t>Clic pentru editare stil titlu</a:t>
            </a:r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714B5A-29FC-4A2E-A5AE-49BF57A1C819}" type="datetimeFigureOut">
              <a:rPr lang="ro-RO" smtClean="0"/>
              <a:pPr/>
              <a:t>6/6/2022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D2760C-7C10-4E80-B1BE-D052AE872320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3511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3" r:id="rId12"/>
    <p:sldLayoutId id="2147483674" r:id="rId13"/>
    <p:sldLayoutId id="2147483676" r:id="rId14"/>
    <p:sldLayoutId id="2147483677" r:id="rId15"/>
    <p:sldLayoutId id="2147483678" r:id="rId16"/>
    <p:sldLayoutId id="2147483679" r:id="rId17"/>
    <p:sldLayoutId id="2147483680" r:id="rId18"/>
    <p:sldLayoutId id="2147483681" r:id="rId19"/>
    <p:sldLayoutId id="2147483682" r:id="rId20"/>
    <p:sldLayoutId id="2147483683" r:id="rId21"/>
    <p:sldLayoutId id="2147483684" r:id="rId22"/>
    <p:sldLayoutId id="2147483685" r:id="rId23"/>
    <p:sldLayoutId id="2147483686" r:id="rId24"/>
    <p:sldLayoutId id="2147483687" r:id="rId25"/>
    <p:sldLayoutId id="2147483688" r:id="rId26"/>
    <p:sldLayoutId id="2147483689" r:id="rId27"/>
    <p:sldLayoutId id="2147483690" r:id="rId28"/>
    <p:sldLayoutId id="2147483691" r:id="rId29"/>
    <p:sldLayoutId id="2147483692" r:id="rId30"/>
    <p:sldLayoutId id="2147483693" r:id="rId31"/>
    <p:sldLayoutId id="2147483694" r:id="rId32"/>
    <p:sldLayoutId id="2147483695" r:id="rId33"/>
    <p:sldLayoutId id="2147483696" r:id="rId34"/>
    <p:sldLayoutId id="2147483697" r:id="rId35"/>
    <p:sldLayoutId id="2147483698" r:id="rId36"/>
    <p:sldLayoutId id="2147483699" r:id="rId3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Procesul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ingrijire</a:t>
            </a:r>
            <a:endParaRPr lang="ro-RO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u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23689508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Tipuri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diagnostice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nursing</a:t>
            </a:r>
            <a:endParaRPr lang="ro-RO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Actuale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observabila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actuala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Potentiale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apare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daca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se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intervine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Ex.Dgn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risc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Risc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escare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-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Potentiale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de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promovarea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sanatatii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folosesc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resursele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pacientului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obtinerea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unei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stari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bine</a:t>
            </a:r>
          </a:p>
          <a:p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Ex. Potential de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imbunatatire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calitatii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somnului</a:t>
            </a:r>
            <a:endParaRPr lang="ro-RO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3415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39860"/>
          </a:xfrm>
        </p:spPr>
        <p:txBody>
          <a:bodyPr>
            <a:normAutofit fontScale="90000"/>
          </a:bodyPr>
          <a:lstStyle/>
          <a:p>
            <a:endParaRPr lang="ro-RO" dirty="0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>
          <a:xfrm>
            <a:off x="838200" y="992554"/>
            <a:ext cx="10515600" cy="5184409"/>
          </a:xfrm>
        </p:spPr>
        <p:txBody>
          <a:bodyPr>
            <a:normAutofit fontScale="92500" lnSpcReduction="10000"/>
          </a:bodyPr>
          <a:lstStyle/>
          <a:p>
            <a:r>
              <a:rPr lang="en-US" b="1" i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Ierarhizarea</a:t>
            </a:r>
            <a:r>
              <a:rPr lang="en-US" b="1" i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problemelor</a:t>
            </a:r>
            <a:r>
              <a:rPr lang="en-US" b="1" i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b="1" i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diagnosticelor</a:t>
            </a:r>
            <a:r>
              <a:rPr lang="en-US" b="1" i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i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ingrijire</a:t>
            </a:r>
            <a:r>
              <a:rPr lang="en-US" b="1" i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dupa</a:t>
            </a:r>
            <a:r>
              <a:rPr lang="en-US" b="1" i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gradul</a:t>
            </a:r>
            <a:r>
              <a:rPr lang="en-US" b="1" i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in care </a:t>
            </a:r>
            <a:r>
              <a:rPr lang="en-US" b="1" i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afecteaza</a:t>
            </a:r>
            <a:r>
              <a:rPr lang="en-US" b="1" i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viata</a:t>
            </a:r>
            <a:r>
              <a:rPr lang="en-US" b="1" i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pacientului</a:t>
            </a:r>
            <a:endParaRPr lang="en-US" b="1" i="1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b="1" i="1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b="1" i="1" dirty="0" err="1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Amenintarea</a:t>
            </a:r>
            <a:r>
              <a:rPr lang="en-US" b="1" i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vietii</a:t>
            </a:r>
            <a:r>
              <a:rPr lang="en-US" b="1" i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 (</a:t>
            </a:r>
            <a:r>
              <a:rPr lang="en-US" b="1" i="1" dirty="0" err="1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situatii</a:t>
            </a:r>
            <a:r>
              <a:rPr lang="en-US" b="1" i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i="1" dirty="0" err="1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urgenta</a:t>
            </a:r>
            <a:r>
              <a:rPr lang="en-US" b="1" i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457200" lvl="1" indent="0">
              <a:buNone/>
            </a:pPr>
            <a:endParaRPr lang="en-US" b="1" i="1" dirty="0">
              <a:solidFill>
                <a:srgbClr val="FF0000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b="1" i="1" dirty="0" err="1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Necesitati</a:t>
            </a:r>
            <a:r>
              <a:rPr lang="en-US" b="1" i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fiziologice</a:t>
            </a:r>
            <a:r>
              <a:rPr lang="en-US" b="1" i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i="1" dirty="0" err="1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baza</a:t>
            </a:r>
            <a:r>
              <a:rPr lang="en-US" b="1" i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b="1" i="1" dirty="0" err="1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aer</a:t>
            </a:r>
            <a:r>
              <a:rPr lang="en-US" b="1" i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apa</a:t>
            </a:r>
            <a:r>
              <a:rPr lang="en-US" b="1" i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hrana</a:t>
            </a:r>
            <a:r>
              <a:rPr lang="en-US" b="1" i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igiena</a:t>
            </a:r>
            <a:r>
              <a:rPr lang="en-US" b="1" i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somn</a:t>
            </a:r>
            <a:r>
              <a:rPr lang="en-US" b="1" i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temperatura</a:t>
            </a:r>
            <a:endParaRPr lang="en-US" b="1" i="1" dirty="0">
              <a:solidFill>
                <a:srgbClr val="FF0000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en-US" b="1" i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b="1" i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piramida</a:t>
            </a:r>
            <a:r>
              <a:rPr lang="en-US" b="1" i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lui</a:t>
            </a:r>
            <a:r>
              <a:rPr lang="en-US" b="1" i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Maslow)</a:t>
            </a:r>
          </a:p>
          <a:p>
            <a:pPr marL="457200" lvl="1" indent="0">
              <a:buNone/>
            </a:pPr>
            <a:endParaRPr lang="en-US" b="1" i="1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b="1" i="1" dirty="0" err="1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Nevoia</a:t>
            </a:r>
            <a:r>
              <a:rPr lang="en-US" b="1" i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de Securitate </a:t>
            </a:r>
            <a:r>
              <a:rPr lang="en-US" b="1" i="1" dirty="0" err="1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b="1" i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protectie</a:t>
            </a:r>
            <a:endParaRPr lang="en-US" b="1" i="1" dirty="0">
              <a:solidFill>
                <a:srgbClr val="FF0000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US" b="1" i="1" dirty="0">
              <a:solidFill>
                <a:srgbClr val="FF0000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b="1" i="1" dirty="0" err="1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Apartenenta</a:t>
            </a:r>
            <a:r>
              <a:rPr lang="en-US" b="1" i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prietenie</a:t>
            </a:r>
            <a:r>
              <a:rPr lang="en-US" b="1" i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dragoste</a:t>
            </a:r>
            <a:endParaRPr lang="en-US" b="1" i="1" dirty="0">
              <a:solidFill>
                <a:srgbClr val="FF0000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US" b="1" i="1" dirty="0">
              <a:solidFill>
                <a:srgbClr val="FF0000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b="1" i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Nevoia</a:t>
            </a:r>
            <a:r>
              <a:rPr lang="en-US" b="1" i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i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recunoastere</a:t>
            </a:r>
            <a:r>
              <a:rPr lang="en-US" b="1" i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b="1" i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stima</a:t>
            </a:r>
            <a:endParaRPr lang="en-US" b="1" i="1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US" b="1" i="1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b="1" i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Nevoia</a:t>
            </a:r>
            <a:r>
              <a:rPr lang="en-US" b="1" i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i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autorealizare</a:t>
            </a:r>
            <a:r>
              <a:rPr lang="en-US" b="1" i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b="1" i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implinire</a:t>
            </a:r>
            <a:r>
              <a:rPr lang="en-US" b="1" i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personala</a:t>
            </a:r>
            <a:endParaRPr lang="en-US" b="1" i="1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ro-RO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10948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838200" y="109415"/>
            <a:ext cx="10515600" cy="633047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Diagnostic nursing – diagnostic clinic</a:t>
            </a:r>
            <a:endParaRPr lang="ro-RO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>
          <a:xfrm>
            <a:off x="838200" y="742462"/>
            <a:ext cx="10515600" cy="5434501"/>
          </a:xfrm>
        </p:spPr>
        <p:txBody>
          <a:bodyPr>
            <a:normAutofit fontScale="77500" lnSpcReduction="20000"/>
          </a:bodyPr>
          <a:lstStyle/>
          <a:p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diferite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Dgn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clinic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-se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boala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sanatate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sine</a:t>
            </a:r>
          </a:p>
          <a:p>
            <a:pPr marL="0" indent="0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</a:t>
            </a:r>
            <a:r>
              <a:rPr lang="fr-F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fr-F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ramane</a:t>
            </a:r>
            <a:r>
              <a:rPr lang="fr-F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constant </a:t>
            </a:r>
            <a:r>
              <a:rPr lang="fr-F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fr-F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parcursul</a:t>
            </a:r>
            <a:r>
              <a:rPr lang="fr-F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internarii</a:t>
            </a:r>
            <a:endParaRPr lang="fr-FR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- </a:t>
            </a:r>
            <a:r>
              <a:rPr lang="fr-F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orienteaza</a:t>
            </a:r>
            <a:r>
              <a:rPr lang="fr-F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medicul</a:t>
            </a:r>
            <a:r>
              <a:rPr lang="fr-F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fr-F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stabilirea</a:t>
            </a:r>
            <a:r>
              <a:rPr lang="fr-F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tratamentului</a:t>
            </a:r>
            <a:endParaRPr lang="fr-FR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-</a:t>
            </a:r>
            <a:r>
              <a:rPr lang="fr-F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priveste</a:t>
            </a:r>
            <a:r>
              <a:rPr lang="fr-F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doar</a:t>
            </a:r>
            <a:r>
              <a:rPr lang="fr-F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pacientul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Ex. Ulcer gastric,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tuberculoza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infarct de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miocard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Dgn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nursing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mod de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manifestare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bolii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ingrijire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asociata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diagnosticului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clinic</a:t>
            </a:r>
          </a:p>
          <a:p>
            <a:pPr marL="0" indent="0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- se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functie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interventiile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ingrijire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evaluarea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acestora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evolutia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bolii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-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orienteaza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asistentul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medical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inspre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obiective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interventii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nursing</a:t>
            </a:r>
          </a:p>
          <a:p>
            <a:pPr marL="0" indent="0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-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implica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familia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grupul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care face parte (pot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influenta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evolutia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Ex.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Durere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hipertermie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intoleranta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activitate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Uneori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au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aceasi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formulare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anxietate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obezitate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o-RO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46847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4306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Planificarea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ingrijirilor</a:t>
            </a:r>
            <a:endParaRPr lang="ro-RO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>
          <a:xfrm>
            <a:off x="838200" y="1008186"/>
            <a:ext cx="10515600" cy="5168777"/>
          </a:xfrm>
        </p:spPr>
        <p:txBody>
          <a:bodyPr>
            <a:normAutofit/>
          </a:bodyPr>
          <a:lstStyle/>
          <a:p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Alcatuirea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Planului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ingrijire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(in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diagnosticelor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ingrijire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-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obiective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interventii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necesare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rezolvarii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problemelor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ingrijire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urmate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evaluare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</a:p>
          <a:p>
            <a:pPr marL="0" indent="0">
              <a:buNone/>
            </a:pP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Obiective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specifice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fiecarui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diagnostic</a:t>
            </a:r>
          </a:p>
          <a:p>
            <a:pPr marL="0" indent="0">
              <a:buNone/>
            </a:pP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Interventii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specifice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fiecarui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obiectiv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Evaluare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analiza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gradului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eficienta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interventiilor</a:t>
            </a:r>
            <a:endParaRPr lang="ro-RO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7782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838200" y="125047"/>
            <a:ext cx="10515600" cy="633045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Modele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planuri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documentarea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ingrijirilor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!</a:t>
            </a:r>
            <a:endParaRPr lang="ro-RO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>
          <a:xfrm>
            <a:off x="838200" y="961292"/>
            <a:ext cx="10515600" cy="5627077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AutoNum type="arabicPeriod"/>
            </a:pP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Modelul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descriptiv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documentare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consemnare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pur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simplu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propozitii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fraze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problemelor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pacientului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evolutiei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starii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sale, a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interventiilor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  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Modelul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orientat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cuprinde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date,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lista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problemelor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/diagnostic nursing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planul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ingrijire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observatii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despre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evolutia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pacientul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rezultatul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ingrijirilor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 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Modelul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tip “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foccuss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charting”-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asemanator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cel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orientat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accent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anumite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problema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 startAt="4"/>
            </a:pP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documentare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interventie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evaluare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”(acronym PIE)</a:t>
            </a:r>
          </a:p>
          <a:p>
            <a:pPr marL="0" indent="0">
              <a:buNone/>
            </a:pP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  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Inregistrarea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exceptiilor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consemnarea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doar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semnelor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simptomelor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ingrijire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se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afla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afara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normalului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care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ies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evidenta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trebuiesc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aduse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cunostinta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echipei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medicale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ingrijire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o-RO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69327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Stabilirea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obiectivelor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inversul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problemei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(NOC –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clasificarea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obiectivelor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nursing)</a:t>
            </a:r>
            <a:endParaRPr lang="ro-RO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Realiste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Ierarhizare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dupa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prioritati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problemele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afecteaza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direct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acut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viata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pacientului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Stabilire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termene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timp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    -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scurt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(ore,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zile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-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mediu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saptamani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-lung (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Clar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exprimate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legate de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semne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simptome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viitor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face,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avea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endParaRPr lang="ro-RO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95441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924170" y="289169"/>
            <a:ext cx="10515600" cy="1078523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Stabilirea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interventiilor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(NIC-</a:t>
            </a:r>
            <a:r>
              <a:rPr lang="en-US" sz="31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clasificarea</a:t>
            </a:r>
            <a:r>
              <a:rPr lang="en-US" sz="3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interventiilor</a:t>
            </a:r>
            <a:r>
              <a:rPr lang="en-US" sz="3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nursing)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o-RO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>
          <a:xfrm>
            <a:off x="838200" y="1219200"/>
            <a:ext cx="10515600" cy="5267569"/>
          </a:xfrm>
        </p:spPr>
        <p:txBody>
          <a:bodyPr>
            <a:normAutofit fontScale="92500" lnSpcReduction="20000"/>
          </a:bodyPr>
          <a:lstStyle/>
          <a:p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Dupa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natura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activitatii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 -evaluative</a:t>
            </a:r>
          </a:p>
          <a:p>
            <a:pPr marL="0" indent="0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-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terapeutice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-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educationale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Dupa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numarul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persoanelor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implicate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functie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competente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acord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standardele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practica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autonome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initiate de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asistentul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medical  = 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monitorizare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observare,evaluare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culegere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date,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= 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educatie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sanatate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cunostinte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despre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boala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regim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alimentar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recuperare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stil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viata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colaborative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interdisciplinare</a:t>
            </a:r>
            <a:endParaRPr lang="en-US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-delegate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interventii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terapeutice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colaborare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medic-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asistent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cadrul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echipei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medicale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asistent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medical-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infirmiera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cadrul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echipei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ingrijire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o-RO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25642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838200" y="117232"/>
            <a:ext cx="10515600" cy="859692"/>
          </a:xfrm>
        </p:spPr>
        <p:txBody>
          <a:bodyPr/>
          <a:lstStyle/>
          <a:p>
            <a:pPr algn="ctr"/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Evaluarea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rezultatelor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interventiilor</a:t>
            </a:r>
            <a:endParaRPr lang="ro-RO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>
          <a:xfrm>
            <a:off x="838200" y="1047262"/>
            <a:ext cx="10515600" cy="5580183"/>
          </a:xfrm>
        </p:spPr>
        <p:txBody>
          <a:bodyPr>
            <a:normAutofit fontScale="92500" lnSpcReduction="20000"/>
          </a:bodyPr>
          <a:lstStyle/>
          <a:p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etapa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finala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procesului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ingrijire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activitate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permanenta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reformulare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reajustare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adiagnosticelor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obiectivelor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interventiilor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grad de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participare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responsabilizare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pacientului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Evaluarea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la cat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timp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?!</a:t>
            </a:r>
          </a:p>
          <a:p>
            <a:pPr marL="0" indent="0">
              <a:buNone/>
            </a:pP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prezente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diagnosticele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ingrijire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identificate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initial?</a:t>
            </a:r>
          </a:p>
          <a:p>
            <a:pPr marL="457200" lvl="1" indent="0">
              <a:buNone/>
            </a:pP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se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mentine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aceasi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prioritate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457200" lvl="1" indent="0">
              <a:buNone/>
            </a:pP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diagnosticele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prezente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prezinta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imbunatatiri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au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ramas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fel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s-au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inrautatit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457200" lvl="1" indent="0">
              <a:buNone/>
            </a:pP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interventiile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eficiente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457200" lvl="1" indent="0">
              <a:buNone/>
            </a:pP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en-US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     au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fost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rezultatele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asteptate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atinse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partial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obtinute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457200" lvl="1" indent="0">
              <a:buNone/>
            </a:pP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diagnosticarea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nursing a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fost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bine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facuta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o-RO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7274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2383"/>
          </a:xfrm>
        </p:spPr>
        <p:txBody>
          <a:bodyPr>
            <a:normAutofit fontScale="90000"/>
          </a:bodyPr>
          <a:lstStyle/>
          <a:p>
            <a:endParaRPr lang="ro-RO" dirty="0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>
          <a:xfrm>
            <a:off x="273539" y="1117600"/>
            <a:ext cx="11762154" cy="5345723"/>
          </a:xfrm>
        </p:spPr>
        <p:txBody>
          <a:bodyPr>
            <a:normAutofit fontScale="92500" lnSpcReduction="20000"/>
          </a:bodyPr>
          <a:lstStyle/>
          <a:p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ingrijire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nursing </a:t>
            </a:r>
          </a:p>
          <a:p>
            <a:pPr marL="0" indent="0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aplicate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ingrijirile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rezultat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gandirii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tip “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luarea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deciziilor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rezolvarea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</a:p>
          <a:p>
            <a:pPr marL="0" indent="0">
              <a:buNone/>
            </a:pP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analiza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datelor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stabilirea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concluziilor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luarea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deciziilor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argumentelor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util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pacientilor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asistentilor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medicali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asigura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planificarea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ingrijirilor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activitati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specifice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planificate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efectuate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asistenta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medicala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vederea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ameliorarii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eliminarii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problemelor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ingrijire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o-RO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5503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929756"/>
            <a:ext cx="8458200" cy="577584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" name="Dreptunghi 2"/>
          <p:cNvSpPr/>
          <p:nvPr/>
        </p:nvSpPr>
        <p:spPr>
          <a:xfrm>
            <a:off x="2387589" y="188641"/>
            <a:ext cx="71374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Procesul de îngrijire</a:t>
            </a:r>
            <a:endParaRPr lang="ro-RO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6680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835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Etapele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procesului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ingrijire</a:t>
            </a:r>
            <a:endParaRPr lang="ro-RO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>
          <a:xfrm>
            <a:off x="838200" y="1164492"/>
            <a:ext cx="10515600" cy="5012471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Culegerea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date</a:t>
            </a:r>
          </a:p>
          <a:p>
            <a:pPr marL="0" indent="0">
              <a:buNone/>
            </a:pP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Formularea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diagnosticului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diagnosticelor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ingrijire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identificarea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acestora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(NANDA-I)</a:t>
            </a:r>
          </a:p>
          <a:p>
            <a:pPr marL="0" indent="0">
              <a:buNone/>
            </a:pP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Planificarea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ingrijirilor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alcatuirea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planului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ingrijire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functie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diagnosticele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ingrijire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)=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stabilirea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obiectivelor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interventiilor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potrivite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 startAt="4"/>
            </a:pP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Aplicarea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interventiilor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Evaluarea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rezultatului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interventiilor</a:t>
            </a:r>
            <a:endParaRPr lang="ro-RO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76924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4306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Culegerea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date /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evaluarea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primara</a:t>
            </a:r>
            <a:endParaRPr lang="ro-RO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>
          <a:xfrm>
            <a:off x="838200" y="1367692"/>
            <a:ext cx="10515600" cy="4809271"/>
          </a:xfrm>
        </p:spPr>
        <p:txBody>
          <a:bodyPr>
            <a:normAutofit lnSpcReduction="10000"/>
          </a:bodyPr>
          <a:lstStyle/>
          <a:p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Scop-identificarea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problemelor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ingrijire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Determinarea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starii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sanatate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Identificarea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diagnosticelor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ingrijire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continuu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Surse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pacientul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apartinatorii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documente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medicale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echipa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ingrijire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presupune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dublarea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datelor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(medic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asistent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medical)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fiind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scopul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diferit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-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stabilirea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diagnosticului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clinic (medic)</a:t>
            </a:r>
          </a:p>
          <a:p>
            <a:pPr marL="457200" lvl="1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-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stabilirea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diagnosticului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ingrijire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asistent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medical)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Diagnosticul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clinic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diferit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diagnosticul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ingrijire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o-RO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176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838200" y="125046"/>
            <a:ext cx="10515600" cy="703385"/>
          </a:xfrm>
        </p:spPr>
        <p:txBody>
          <a:bodyPr/>
          <a:lstStyle/>
          <a:p>
            <a:pPr algn="ctr"/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Tipuri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date</a:t>
            </a:r>
            <a:endParaRPr lang="ro-RO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>
          <a:xfrm>
            <a:off x="838200" y="898770"/>
            <a:ext cx="10515600" cy="5278194"/>
          </a:xfrm>
        </p:spPr>
        <p:txBody>
          <a:bodyPr>
            <a:normAutofit fontScale="85000" lnSpcReduction="20000"/>
          </a:bodyPr>
          <a:lstStyle/>
          <a:p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Subiective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descris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pacient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arata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perceptia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nivelul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intelegere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interpretare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lor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ex.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Descrierea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durerii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de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unde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incepe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cand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manifesta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daca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continua,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senzatii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insotesc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Obiective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-pot fi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observate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masurate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culese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timpul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evaluarii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fizice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interviului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observatiei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-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culese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catre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asistentul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medical</a:t>
            </a:r>
          </a:p>
          <a:p>
            <a:pPr marL="0" indent="0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-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exprima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vad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aud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miros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palpare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rezultatul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masurarii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functiilor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vitale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rezultatul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analizelor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procedurilor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Datele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istorice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antecedente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vechi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recente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heredo-colaterale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Datele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actuale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in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legatura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momentul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internarii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(T, P, TA, R)</a:t>
            </a:r>
          </a:p>
          <a:p>
            <a:endParaRPr lang="ro-RO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23769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8444"/>
          </a:xfrm>
        </p:spPr>
        <p:txBody>
          <a:bodyPr/>
          <a:lstStyle/>
          <a:p>
            <a:pPr algn="ctr"/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Surse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date</a:t>
            </a:r>
            <a:endParaRPr lang="ro-RO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>
          <a:xfrm>
            <a:off x="838200" y="1203570"/>
            <a:ext cx="10515600" cy="4973393"/>
          </a:xfrm>
        </p:spPr>
        <p:txBody>
          <a:bodyPr>
            <a:normAutofit/>
          </a:bodyPr>
          <a:lstStyle/>
          <a:p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Pacientul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Familia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documente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Rezultatul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analizelor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Rezultatul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investigatiilor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persoane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au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ingrijit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pacientul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culegerea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date/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evaluarea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primara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duce la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identificarea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prima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faza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diagnosticelor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ingrijire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ingrijire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 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repere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diagnostic nursing (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obligatoriu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documentate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                </a:t>
            </a:r>
          </a:p>
          <a:p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0414819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869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Modele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abordare</a:t>
            </a:r>
            <a:endParaRPr lang="ro-RO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>
          <a:xfrm>
            <a:off x="838200" y="1023816"/>
            <a:ext cx="10515600" cy="5153147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lphaLcParenR"/>
            </a:pP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Abordarea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“din cap </a:t>
            </a: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pana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picioare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”- de la cap la </a:t>
            </a: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extremitati</a:t>
            </a:r>
            <a:endParaRPr lang="en-US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lphaLcParenR"/>
            </a:pP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Abordarea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sisteme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aparate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514350" indent="-514350">
              <a:buAutoNum type="alphaLcParenR"/>
            </a:pP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Abordarea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dupa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modelul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functional Gordon – 11 </a:t>
            </a: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sisteme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functionale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13 </a:t>
            </a: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domenii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carora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corespund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b="1" i="1" dirty="0" err="1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serie</a:t>
            </a:r>
            <a:r>
              <a:rPr lang="en-US" b="1" i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de diagnostic </a:t>
            </a:r>
            <a:r>
              <a:rPr lang="en-US" b="1" i="1" dirty="0" err="1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deja</a:t>
            </a:r>
            <a:r>
              <a:rPr lang="en-US" b="1" i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formulate</a:t>
            </a:r>
          </a:p>
          <a:p>
            <a:pPr marL="514350" indent="-514350">
              <a:buAutoNum type="alphaLcParenR"/>
            </a:pP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Abordarea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dupa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modelul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nevoilor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-14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nevoi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fundamentale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(model Henderson)</a:t>
            </a:r>
          </a:p>
          <a:p>
            <a:pPr marL="0" indent="0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- nu duce direct la diagnostic de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ingrijire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-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formulare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diagnostice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ingrijire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dupa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formula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etiologie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cauza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semne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simptome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 PES)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utilizare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combinata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pimelor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trei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fi </a:t>
            </a: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eficienta</a:t>
            </a:r>
            <a:endParaRPr lang="en-US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o-RO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45276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Analiza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datelor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gruparea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dupa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model conceptual</a:t>
            </a:r>
            <a:endParaRPr lang="ro-RO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Compararea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limitele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normale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stabilirii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diagnosticelor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nursing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dupa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modelul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conceptual ales</a:t>
            </a:r>
          </a:p>
          <a:p>
            <a:pPr marL="0" indent="0">
              <a:buNone/>
            </a:pP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Este continua </a:t>
            </a:r>
          </a:p>
          <a:p>
            <a:pPr marL="0" indent="0">
              <a:buNone/>
            </a:pP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Ex. </a:t>
            </a: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Durere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acuta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(P)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cauzata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fractura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(E),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manifestata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exprimare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verbala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facies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suferind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pozitie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caracteristica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(S)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lista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NANDA – se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gaseste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doar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prima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componenta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buFont typeface="Wingdings" panose="05000000000000000000" pitchFamily="2" charset="2"/>
              <a:buChar char="Ø"/>
            </a:pP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Formularea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extinsa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asigura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acuratete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alegerea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interventiilor</a:t>
            </a:r>
            <a:endParaRPr lang="ro-RO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7412385"/>
      </p:ext>
    </p:extLst>
  </p:cSld>
  <p:clrMapOvr>
    <a:masterClrMapping/>
  </p:clrMapOvr>
</p:sld>
</file>

<file path=ppt/theme/theme1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349</TotalTime>
  <Words>1204</Words>
  <Application>Microsoft Office PowerPoint</Application>
  <PresentationFormat>Widescreen</PresentationFormat>
  <Paragraphs>174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Wingdings</vt:lpstr>
      <vt:lpstr>Temă Office</vt:lpstr>
      <vt:lpstr>Procesul de ingrijire</vt:lpstr>
      <vt:lpstr>PowerPoint Presentation</vt:lpstr>
      <vt:lpstr>PowerPoint Presentation</vt:lpstr>
      <vt:lpstr>Etapele procesului de ingrijire</vt:lpstr>
      <vt:lpstr>Culegerea de date / evaluarea primara</vt:lpstr>
      <vt:lpstr>Tipuri de date</vt:lpstr>
      <vt:lpstr>Surse de date</vt:lpstr>
      <vt:lpstr>Modele de abordare</vt:lpstr>
      <vt:lpstr>Analiza datelor si gruparea dupa un model conceptual</vt:lpstr>
      <vt:lpstr>Tipuri de diagnostice de nursing</vt:lpstr>
      <vt:lpstr>PowerPoint Presentation</vt:lpstr>
      <vt:lpstr>Diagnostic nursing – diagnostic clinic</vt:lpstr>
      <vt:lpstr>Planificarea ingrijirilor</vt:lpstr>
      <vt:lpstr>Modele de planuri (documentarea ingrijirilor) !</vt:lpstr>
      <vt:lpstr>Stabilirea obiectivelor =inversul problemei   (NOC –clasificarea obiectivelor nursing)</vt:lpstr>
      <vt:lpstr>Stabilirea interventiilor  (NIC-clasificarea interventiilor nursing)  </vt:lpstr>
      <vt:lpstr>Evaluarea rezultatelor interventiilor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Procesul de ingrijire</dc:title>
  <dc:creator>ati</dc:creator>
  <cp:lastModifiedBy>ati2</cp:lastModifiedBy>
  <cp:revision>27</cp:revision>
  <dcterms:created xsi:type="dcterms:W3CDTF">2019-06-10T08:52:53Z</dcterms:created>
  <dcterms:modified xsi:type="dcterms:W3CDTF">2022-06-06T08:54:13Z</dcterms:modified>
</cp:coreProperties>
</file>