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64" r:id="rId8"/>
    <p:sldId id="267" r:id="rId9"/>
    <p:sldId id="261" r:id="rId10"/>
    <p:sldId id="268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66" r:id="rId20"/>
    <p:sldId id="276" r:id="rId21"/>
    <p:sldId id="275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A86DB-000D-4C85-B622-4350E00D7017}" v="106" dt="2022-01-29T15:38:16.685"/>
    <p1510:client id="{3751C3F6-04E6-4032-8948-B45E2A892C74}" v="13" dt="2022-01-29T15:45:42.462"/>
    <p1510:client id="{3CD30BE1-A346-45A9-888F-06131E299B00}" v="99" dt="2022-01-29T15:32:00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dora Munteanu" userId="553b9e4c2fcc27ae" providerId="Windows Live" clId="Web-{3751C3F6-04E6-4032-8948-B45E2A892C74}"/>
    <pc:docChg chg="addSld modSld">
      <pc:chgData name="Teodora Munteanu" userId="553b9e4c2fcc27ae" providerId="Windows Live" clId="Web-{3751C3F6-04E6-4032-8948-B45E2A892C74}" dt="2022-01-29T15:45:42.462" v="13" actId="20577"/>
      <pc:docMkLst>
        <pc:docMk/>
      </pc:docMkLst>
      <pc:sldChg chg="modSp new">
        <pc:chgData name="Teodora Munteanu" userId="553b9e4c2fcc27ae" providerId="Windows Live" clId="Web-{3751C3F6-04E6-4032-8948-B45E2A892C74}" dt="2022-01-29T15:43:54.956" v="4" actId="20577"/>
        <pc:sldMkLst>
          <pc:docMk/>
          <pc:sldMk cId="857469376" sldId="258"/>
        </pc:sldMkLst>
        <pc:spChg chg="mod">
          <ac:chgData name="Teodora Munteanu" userId="553b9e4c2fcc27ae" providerId="Windows Live" clId="Web-{3751C3F6-04E6-4032-8948-B45E2A892C74}" dt="2022-01-29T15:43:54.956" v="4" actId="20577"/>
          <ac:spMkLst>
            <pc:docMk/>
            <pc:sldMk cId="857469376" sldId="258"/>
            <ac:spMk id="3" creationId="{BEF220C1-E165-401E-89E7-1FED5498A37E}"/>
          </ac:spMkLst>
        </pc:spChg>
      </pc:sldChg>
      <pc:sldChg chg="modSp new">
        <pc:chgData name="Teodora Munteanu" userId="553b9e4c2fcc27ae" providerId="Windows Live" clId="Web-{3751C3F6-04E6-4032-8948-B45E2A892C74}" dt="2022-01-29T15:45:42.462" v="13" actId="20577"/>
        <pc:sldMkLst>
          <pc:docMk/>
          <pc:sldMk cId="2021131241" sldId="259"/>
        </pc:sldMkLst>
        <pc:spChg chg="mod">
          <ac:chgData name="Teodora Munteanu" userId="553b9e4c2fcc27ae" providerId="Windows Live" clId="Web-{3751C3F6-04E6-4032-8948-B45E2A892C74}" dt="2022-01-29T15:44:32.380" v="7" actId="20577"/>
          <ac:spMkLst>
            <pc:docMk/>
            <pc:sldMk cId="2021131241" sldId="259"/>
            <ac:spMk id="2" creationId="{EB7BD702-5DCC-4E19-A817-EFC7C9040CDE}"/>
          </ac:spMkLst>
        </pc:spChg>
        <pc:spChg chg="mod">
          <ac:chgData name="Teodora Munteanu" userId="553b9e4c2fcc27ae" providerId="Windows Live" clId="Web-{3751C3F6-04E6-4032-8948-B45E2A892C74}" dt="2022-01-29T15:45:42.462" v="13" actId="20577"/>
          <ac:spMkLst>
            <pc:docMk/>
            <pc:sldMk cId="2021131241" sldId="259"/>
            <ac:spMk id="3" creationId="{95A85571-B914-4895-8A5A-4CFB661E9C85}"/>
          </ac:spMkLst>
        </pc:spChg>
      </pc:sldChg>
    </pc:docChg>
  </pc:docChgLst>
  <pc:docChgLst>
    <pc:chgData name="Teodora Munteanu" userId="553b9e4c2fcc27ae" providerId="Windows Live" clId="Web-{3CD30BE1-A346-45A9-888F-06131E299B00}"/>
    <pc:docChg chg="addSld modSld">
      <pc:chgData name="Teodora Munteanu" userId="553b9e4c2fcc27ae" providerId="Windows Live" clId="Web-{3CD30BE1-A346-45A9-888F-06131E299B00}" dt="2022-01-29T15:32:00.172" v="97"/>
      <pc:docMkLst>
        <pc:docMk/>
      </pc:docMkLst>
      <pc:sldChg chg="modSp">
        <pc:chgData name="Teodora Munteanu" userId="553b9e4c2fcc27ae" providerId="Windows Live" clId="Web-{3CD30BE1-A346-45A9-888F-06131E299B00}" dt="2022-01-29T15:28:32.682" v="38" actId="20577"/>
        <pc:sldMkLst>
          <pc:docMk/>
          <pc:sldMk cId="3402371617" sldId="256"/>
        </pc:sldMkLst>
        <pc:spChg chg="mod">
          <ac:chgData name="Teodora Munteanu" userId="553b9e4c2fcc27ae" providerId="Windows Live" clId="Web-{3CD30BE1-A346-45A9-888F-06131E299B00}" dt="2022-01-29T15:28:32.682" v="38" actId="20577"/>
          <ac:spMkLst>
            <pc:docMk/>
            <pc:sldMk cId="3402371617" sldId="256"/>
            <ac:spMk id="2" creationId="{00000000-0000-0000-0000-000000000000}"/>
          </ac:spMkLst>
        </pc:spChg>
      </pc:sldChg>
      <pc:sldChg chg="addSp modSp new">
        <pc:chgData name="Teodora Munteanu" userId="553b9e4c2fcc27ae" providerId="Windows Live" clId="Web-{3CD30BE1-A346-45A9-888F-06131E299B00}" dt="2022-01-29T15:32:00.172" v="97"/>
        <pc:sldMkLst>
          <pc:docMk/>
          <pc:sldMk cId="2999725761" sldId="257"/>
        </pc:sldMkLst>
        <pc:spChg chg="mod">
          <ac:chgData name="Teodora Munteanu" userId="553b9e4c2fcc27ae" providerId="Windows Live" clId="Web-{3CD30BE1-A346-45A9-888F-06131E299B00}" dt="2022-01-29T15:29:12.949" v="49" actId="20577"/>
          <ac:spMkLst>
            <pc:docMk/>
            <pc:sldMk cId="2999725761" sldId="257"/>
            <ac:spMk id="2" creationId="{B6A13B0B-927B-441F-9FBF-D4F086455138}"/>
          </ac:spMkLst>
        </pc:spChg>
        <pc:spChg chg="mod">
          <ac:chgData name="Teodora Munteanu" userId="553b9e4c2fcc27ae" providerId="Windows Live" clId="Web-{3CD30BE1-A346-45A9-888F-06131E299B00}" dt="2022-01-29T15:31:59.906" v="96" actId="20577"/>
          <ac:spMkLst>
            <pc:docMk/>
            <pc:sldMk cId="2999725761" sldId="257"/>
            <ac:spMk id="3" creationId="{CCBDC733-925B-4733-8AA8-3403939EF7A5}"/>
          </ac:spMkLst>
        </pc:spChg>
        <pc:spChg chg="add">
          <ac:chgData name="Teodora Munteanu" userId="553b9e4c2fcc27ae" providerId="Windows Live" clId="Web-{3CD30BE1-A346-45A9-888F-06131E299B00}" dt="2022-01-29T15:32:00.172" v="97"/>
          <ac:spMkLst>
            <pc:docMk/>
            <pc:sldMk cId="2999725761" sldId="257"/>
            <ac:spMk id="4" creationId="{F2A27D31-3147-4E01-B5E8-718B6B5928E3}"/>
          </ac:spMkLst>
        </pc:spChg>
      </pc:sldChg>
    </pc:docChg>
  </pc:docChgLst>
  <pc:docChgLst>
    <pc:chgData name="Teodora Munteanu" userId="553b9e4c2fcc27ae" providerId="Windows Live" clId="Web-{172A86DB-000D-4C85-B622-4350E00D7017}"/>
    <pc:docChg chg="modSld">
      <pc:chgData name="Teodora Munteanu" userId="553b9e4c2fcc27ae" providerId="Windows Live" clId="Web-{172A86DB-000D-4C85-B622-4350E00D7017}" dt="2022-01-29T15:38:16.685" v="105" actId="20577"/>
      <pc:docMkLst>
        <pc:docMk/>
      </pc:docMkLst>
      <pc:sldChg chg="delSp modSp">
        <pc:chgData name="Teodora Munteanu" userId="553b9e4c2fcc27ae" providerId="Windows Live" clId="Web-{172A86DB-000D-4C85-B622-4350E00D7017}" dt="2022-01-29T15:38:16.685" v="105" actId="20577"/>
        <pc:sldMkLst>
          <pc:docMk/>
          <pc:sldMk cId="2999725761" sldId="257"/>
        </pc:sldMkLst>
        <pc:spChg chg="mod">
          <ac:chgData name="Teodora Munteanu" userId="553b9e4c2fcc27ae" providerId="Windows Live" clId="Web-{172A86DB-000D-4C85-B622-4350E00D7017}" dt="2022-01-29T15:38:16.685" v="105" actId="20577"/>
          <ac:spMkLst>
            <pc:docMk/>
            <pc:sldMk cId="2999725761" sldId="257"/>
            <ac:spMk id="3" creationId="{CCBDC733-925B-4733-8AA8-3403939EF7A5}"/>
          </ac:spMkLst>
        </pc:spChg>
        <pc:spChg chg="del">
          <ac:chgData name="Teodora Munteanu" userId="553b9e4c2fcc27ae" providerId="Windows Live" clId="Web-{172A86DB-000D-4C85-B622-4350E00D7017}" dt="2022-01-29T15:32:43.521" v="0"/>
          <ac:spMkLst>
            <pc:docMk/>
            <pc:sldMk cId="2999725761" sldId="257"/>
            <ac:spMk id="4" creationId="{F2A27D31-3147-4E01-B5E8-718B6B5928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2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00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4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5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5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5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0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7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1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itimisoara.ro/content/ghiduri/2008/12%20Ghid%20de%20abordare%20a%20pacientului%20agresiv%20si%20violent%20in%20urgenta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441" y="1069383"/>
            <a:ext cx="11189775" cy="25591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aparȚinǍtorilor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manifestǍri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agresive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EEC54C-FE2F-BDD5-A14D-F5ACA0815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416" y="5788617"/>
            <a:ext cx="9448800" cy="685800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As.med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pr. MUNTEANU LUMINITA TEODORA</a:t>
            </a: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E27-7E3A-8467-83C4-96AE3ECC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5281"/>
            <a:ext cx="8610600" cy="114808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1C1E-DF0A-AF7A-5B4E-840E9329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6240"/>
            <a:ext cx="11252200" cy="4521200"/>
          </a:xfrm>
        </p:spPr>
        <p:txBody>
          <a:bodyPr>
            <a:normAutofit lnSpcReduction="10000"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personal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presiunea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asistentul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ocupe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perturbată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o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legată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experiențele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personalitatea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experiențele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neplăcute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modelează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așteptări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prevină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confrunte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aceiași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tendințe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severe la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personalitate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impune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propriul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manieră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agresivă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1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5EE7-1C84-49AD-3755-23105B29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recomandǍri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Examinarea unui pacient potențial violent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C69F-2EBB-C079-1165-8B40B2EA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60"/>
            <a:ext cx="11231880" cy="47548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ro-RO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ere personalului de pază să perchiziționeze pacientul și să îndepărteze eventualele arme </a:t>
            </a:r>
            <a:endParaRPr lang="en-US" sz="3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indicata prezenţa personalului de pază în camera de examinare sau în faţa acesteia </a:t>
            </a:r>
            <a:endParaRPr lang="en-US" sz="3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tilizează o cameră de examinare cu două uși </a:t>
            </a:r>
            <a:endParaRPr lang="en-US" sz="3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enține o distanţă faţă de pacient de 4 ori mai mare decât în mod normal </a:t>
            </a:r>
            <a:endParaRPr lang="en-US" sz="3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Îndepărtează accesoriile personale ce pot fi utilizate că arme </a:t>
            </a:r>
            <a:endParaRPr lang="en-US" sz="3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o-RO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iciodată nu te apropia de pacient </a:t>
            </a:r>
            <a:r>
              <a:rPr lang="ro-RO" sz="3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 spatele lui</a:t>
            </a:r>
            <a:r>
              <a:rPr lang="en-US" sz="3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400" b="1" i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CE75-3D2C-894F-5F4A-E7D44620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comportamentul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/APARȚINǍTOR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agresiv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34378-E804-7BBC-9C86-449216DB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325386" cy="4376721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de: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GRIJĂ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EVALUARE RAȚIONALĂ</a:t>
            </a:r>
          </a:p>
          <a:p>
            <a:pPr marL="3429000" lvl="8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   							</a:t>
            </a:r>
            <a:r>
              <a:rPr lang="en-US" sz="4400" b="1" i="1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AUTOCONTROL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7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0CB53-BFE4-00CA-E771-CF783E1CAA3A}"/>
              </a:ext>
            </a:extLst>
          </p:cNvPr>
          <p:cNvSpPr txBox="1"/>
          <p:nvPr/>
        </p:nvSpPr>
        <p:spPr>
          <a:xfrm>
            <a:off x="342254" y="2023750"/>
            <a:ext cx="5429250" cy="301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Rămâneți calm,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ascultați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de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spus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adresați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(care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invite la un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3904A-6F4B-35BB-65CC-90BEF777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46" y="-21697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09FBC9-8F78-4794-8F9B-4F320C9ADFBE}"/>
              </a:ext>
            </a:extLst>
          </p:cNvPr>
          <p:cNvSpPr txBox="1"/>
          <p:nvPr/>
        </p:nvSpPr>
        <p:spPr>
          <a:xfrm>
            <a:off x="0" y="1453715"/>
            <a:ext cx="6085839" cy="3950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Liniștiți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/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asigurați-i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confortul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validați-i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nemulțumirile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Oferiți-i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oportunitatea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l-a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deranjat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rezolvat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3A966-F58E-40BF-05F4-86F7C7BB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53619"/>
            <a:ext cx="5715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2F96F-7F29-25C9-0E1D-A2871ABAC262}"/>
              </a:ext>
            </a:extLst>
          </p:cNvPr>
          <p:cNvSpPr txBox="1"/>
          <p:nvPr/>
        </p:nvSpPr>
        <p:spPr>
          <a:xfrm>
            <a:off x="6096000" y="1456842"/>
            <a:ext cx="5755036" cy="3321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vizual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insistent!)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sunteți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adecvată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evitând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așezați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colțul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încăperii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E3580-7FF2-0C33-7A41-E9D5DCE3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3" y="3248025"/>
            <a:ext cx="5755037" cy="32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1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98C64-C7FC-441C-2593-A2F67048DF6B}"/>
              </a:ext>
            </a:extLst>
          </p:cNvPr>
          <p:cNvSpPr txBox="1"/>
          <p:nvPr/>
        </p:nvSpPr>
        <p:spPr>
          <a:xfrm>
            <a:off x="3343328" y="452814"/>
            <a:ext cx="8279711" cy="626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Căutaţi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ușoară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din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încăpere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situaţia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scapă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sub control.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ascuțit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periculos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rugați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vi-l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panică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consemnul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convenit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endParaRPr lang="en-US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EB11E-38B1-ED3C-4158-251EEABF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1" y="2848552"/>
            <a:ext cx="2158569" cy="16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05E93D-0D9C-972E-FB42-D2BDBA7736F9}"/>
              </a:ext>
            </a:extLst>
          </p:cNvPr>
          <p:cNvSpPr txBox="1"/>
          <p:nvPr/>
        </p:nvSpPr>
        <p:spPr>
          <a:xfrm>
            <a:off x="4337372" y="893224"/>
            <a:ext cx="6432227" cy="554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depășește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resursele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părăsiți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chemați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poliția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duceți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agresiv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izolată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vizitatori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Acordați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îngrijirile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implicate sunt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2EC6A-520C-B613-66E5-94F01BA0F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17" y="1673015"/>
            <a:ext cx="2158171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Managementul pacientului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AGITAT SI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771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Începe cu încercarea de a controla verbal</a:t>
            </a:r>
            <a:r>
              <a:rPr lang="en-US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situația.</a:t>
            </a:r>
            <a:endParaRPr lang="en-US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Personalul </a:t>
            </a:r>
            <a:r>
              <a:rPr lang="ro-RO" sz="4000" b="1" i="1" u="sng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 să evite să se pună în pericol </a:t>
            </a:r>
            <a:r>
              <a:rPr lang="ro-RO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să comunice intotdeauana</a:t>
            </a:r>
            <a:r>
              <a:rPr lang="en-US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preocuparea pentru binele pacientului.</a:t>
            </a:r>
            <a:endParaRPr lang="en-US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40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Accentul se pune în general pe strategiile verbale.</a:t>
            </a:r>
            <a:endParaRPr lang="en-US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3241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Managementul verbal</a:t>
            </a:r>
            <a:br>
              <a:rPr lang="ro-RO" b="1" dirty="0"/>
            </a:b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349863" y="2296411"/>
            <a:ext cx="8919556" cy="39087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Evitați confruntarea directă, dar impuneți limite</a:t>
            </a:r>
          </a:p>
          <a:p>
            <a:endParaRPr lang="ro-RO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Subliniați consecințele comportamentului violent.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Empatizaţi cu problemele pacientului și implicați și alţi membri ai personalului </a:t>
            </a:r>
          </a:p>
          <a:p>
            <a:endParaRPr lang="ro-RO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68A85-48B3-952D-6866-EDC17C87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5" y="1569745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3B0B-927B-441F-9FBF-D4F08645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78677"/>
          </a:xfrm>
        </p:spPr>
        <p:txBody>
          <a:bodyPr/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preambul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C733-925B-4733-8AA8-3403939E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3556"/>
            <a:ext cx="11278892" cy="50844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Amenințările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agresiunile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împotriva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profesioniștilor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sanitari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sunt din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comune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Cunoaşterea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respectarea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unor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protocoale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urmat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asemenea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situații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pot duce la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evitarea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lor.</a:t>
            </a:r>
          </a:p>
          <a:p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Numai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cu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ajutorul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măsurilor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siguranță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a 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protocoalelor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intervenție,a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 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strategiilor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verbale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regulilor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bazice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negociere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situații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tensionate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profesioniștii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sanitari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pot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ieși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din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situațiile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periculoase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fara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fi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victimele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acestora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Când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un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profesionist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cunoaște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ceea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se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poate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face,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loc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să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se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simtă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depășit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situație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  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poate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găsi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o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alternativă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să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redirecționeze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situația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astfel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încât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să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nu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degenereze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intr</a:t>
            </a:r>
            <a:r>
              <a:rPr lang="en-US" sz="28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-un conflict.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9E941-7E2A-4A84-61D0-D09F2C95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06706"/>
            <a:ext cx="2281767" cy="146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742B5-B2AD-C1AA-59F6-D3A94235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5736094"/>
            <a:ext cx="1685925" cy="11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2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AD55B8-7D4B-1AE9-FAA9-EFE4A824464E}"/>
              </a:ext>
            </a:extLst>
          </p:cNvPr>
          <p:cNvSpPr txBox="1"/>
          <p:nvPr/>
        </p:nvSpPr>
        <p:spPr>
          <a:xfrm>
            <a:off x="4029559" y="751344"/>
            <a:ext cx="78576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Subliniați faptul că tot personalul vrea să-i ajute. </a:t>
            </a:r>
          </a:p>
          <a:p>
            <a:endParaRPr lang="ro-RO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Fiți atenți la limbajul corpului. Pot fi percepute ca </a:t>
            </a:r>
            <a:r>
              <a:rPr lang="ro-RO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amenințătoare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ro-RO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provocatoare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brațele încrucișate, </a:t>
            </a:r>
          </a:p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mâinile la spate, </a:t>
            </a:r>
          </a:p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-p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ostura de aplecat înainte, </a:t>
            </a:r>
          </a:p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contactul vizual intens sau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prelungit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AD4FB-53EA-A603-3143-B22F86D0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9" y="3215996"/>
            <a:ext cx="3556860" cy="2912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916C8-8B51-36CD-05DF-AEF966467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176" y="43533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F5C52-DE20-531B-0207-A9F9CE95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36" y="4923035"/>
            <a:ext cx="1766807" cy="1766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B4E7-4DFF-4057-E42F-B59174BA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237" y="551739"/>
            <a:ext cx="10820400" cy="4252736"/>
          </a:xfrm>
        </p:spPr>
        <p:txBody>
          <a:bodyPr>
            <a:normAutofit fontScale="925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trebuie neglijată posibilitatea existenţei unor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afecțiuni medicale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să cauzeze 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să potențeze comportamentul violent.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Medicația se utilizează când controlul verbal e incomplet sau a eșuat.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Uneori poate fi utilă asocierea dintre imobilizarea fizică și medicație.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 se utilizează imobilizarea fizică, </a:t>
            </a:r>
            <a:r>
              <a:rPr kumimoji="0" lang="ro-RO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obligatorie consemnarea în fişa pacientului a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motivelor ce au dus la această decizie.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6D74B-4865-29E4-2DA4-0EFA92AD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17" y="265021"/>
            <a:ext cx="3008739" cy="94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CB233-7B6A-AA72-0DED-27FA5EB4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990" y="493490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2E4BCF-04FD-3229-CBFB-57826576325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00173" y="193282"/>
            <a:ext cx="3682998" cy="3692916"/>
          </a:xfr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6416E-6C36-9B0A-B69C-1A1A650A560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7" y="3886200"/>
            <a:ext cx="3681621" cy="2824841"/>
          </a:xfrm>
          <a:solidFill>
            <a:srgbClr val="FFC000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Times New Roman" panose="02020603050405020304" pitchFamily="18" charset="0"/>
                <a:cs typeface="+mn-cs"/>
              </a:rPr>
              <a:t>Rămâneți calm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E0CE82-D33F-694F-34CE-6CE803255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811CA41-4BE3-9D03-7E63-90EEA7D388A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6043" r="6043"/>
          <a:stretch>
            <a:fillRect/>
          </a:stretch>
        </p:blipFill>
        <p:spPr>
          <a:xfrm>
            <a:off x="4373563" y="325464"/>
            <a:ext cx="3683000" cy="35607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A727E0-7199-B559-F7A0-4BC2B86B0649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3886199"/>
            <a:ext cx="3671443" cy="282484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întoarceţi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spatele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pacientul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agresiv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7F6593-77BD-F9DD-5698-90B8ECCDA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F4483AE-8491-E481-7240-4C528E75784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l="18338" r="18338"/>
          <a:stretch>
            <a:fillRect/>
          </a:stretch>
        </p:blipFill>
        <p:spPr>
          <a:xfrm>
            <a:off x="8050213" y="325464"/>
            <a:ext cx="3441614" cy="356073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BF9BC9-263C-4F0F-23F1-F05D5284960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3886198"/>
            <a:ext cx="3452445" cy="28248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depășește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resursele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părăsiți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chemați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6DC1B4-98B4-5F76-CB55-6D44CCBE6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7" y="193280"/>
            <a:ext cx="3690088" cy="36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7B41-CF9C-4FB6-5611-C8947894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6118863-733C-51BF-688B-F2D9295E68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390" b="19390"/>
          <a:stretch>
            <a:fillRect/>
          </a:stretch>
        </p:blipFill>
        <p:spPr>
          <a:xfrm>
            <a:off x="-76223" y="1341285"/>
            <a:ext cx="3131919" cy="10066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FF77-2BE3-7F72-44E0-210BA0715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23" y="5171439"/>
            <a:ext cx="10820400" cy="125793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SURSE INFORMATII: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https://www.atitimisoara.ro/content/ghiduri/2008/12%20Ghid%20de%20abordare%20a%20pacientului%20agresiv%20si%20violent%20in%20urgenta.pdf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https://medijobs.ro/blog/ghid-de-abordare-a-pacientului-agresiv-si-violent-in-upu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8C7C-8DDA-8219-C0A1-BCE07BE81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290275"/>
            <a:ext cx="3743325" cy="1965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6BC70-C362-BDEE-519E-E5967169D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5" y="3294195"/>
            <a:ext cx="1971675" cy="1971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9B9A6F-A693-1B52-B644-1480B1131259}"/>
              </a:ext>
            </a:extLst>
          </p:cNvPr>
          <p:cNvSpPr txBox="1"/>
          <p:nvPr/>
        </p:nvSpPr>
        <p:spPr>
          <a:xfrm>
            <a:off x="1200150" y="2347891"/>
            <a:ext cx="10496550" cy="10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DESCALADAREA CONFLICTULUI </a:t>
            </a:r>
            <a:r>
              <a:rPr lang="ro-RO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ro-RO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ASIGURAREA UNUI CLIMAT CALM </a:t>
            </a:r>
            <a:r>
              <a:rPr lang="ro-RO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ro-RO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SOLUŢIONAREA CU SUCCES </a:t>
            </a:r>
            <a:r>
              <a:rPr lang="ro-RO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SITUAŢIEI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4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A898-28B8-49DE-92C4-C7DCC7FA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ŞTIM SĂ NE PROTEJĂM!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20C1-E165-401E-89E7-1FED5498A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35541"/>
            <a:ext cx="10937929" cy="43767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Cheia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unui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sistem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autoprotecție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eficace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personalului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sanitar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este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ca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profesionistul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sanitar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să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se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protejeze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pe sine,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protejând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același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timp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pacientul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sau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aparținătorul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care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îl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agresează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restul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echipei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medicale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terții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mediul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lucru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Prin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stabilirea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unui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protocol specific de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acțiune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instituțiile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sănătate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se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intenționează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îmbunătățirea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condițiilor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sănătate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siguranță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ale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lucrătorilor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care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își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desfășoară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activitatea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profesională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în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instituția</a:t>
            </a:r>
            <a:r>
              <a:rPr lang="en-US" sz="3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respective.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D702-5DCC-4E19-A817-EFC7C904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Definiții</a:t>
            </a:r>
            <a:r>
              <a:rPr lang="en-US" b="1" i="1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pe </a:t>
            </a:r>
            <a:r>
              <a:rPr lang="en-US" b="1" i="1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tipuri</a:t>
            </a:r>
            <a:r>
              <a:rPr lang="en-US" b="1" i="1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agresiune</a:t>
            </a:r>
            <a:endPara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5571-B914-4895-8A5A-4CFB661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2118361"/>
            <a:ext cx="10820400" cy="42570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Agresiune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verbală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folosirea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amenințărilor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verbale,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intimidarea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unei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alte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persoane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unui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grup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care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poate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provoca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daune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psihologice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Agresiunea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fizică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folosirea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forței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fizice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împotriva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unei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alte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persoane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unui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grup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care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provoacă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daune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fizice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Acestea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includ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lovituri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pumni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șuturi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aruncări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împingeri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îmbrânceli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mușcături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ciupituri</a:t>
            </a:r>
            <a:endParaRPr lang="en-US" sz="2400" i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Agresiunea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psihică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folosirea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deliberată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puterii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amenințărilor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recurgere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la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forța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fizică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împotriva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unei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alte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persoane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unui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grup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care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poate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dăuna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dezvoltării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fizice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mentale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spirituale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morale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sociale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Aceasta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include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abuzul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verbal,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intimidarea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hărțuirea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și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amenințările</a:t>
            </a:r>
            <a: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br>
              <a:rPr lang="en-US" sz="2400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endParaRPr lang="en-US" sz="2400" i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3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4A13-3008-B929-BEFB-C4F28C5C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Semne  premonitorii ale comportamentului tensionat și posibil violent </a:t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77EB-D2C0-13AC-9ED1-AD83E9C8B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8960"/>
            <a:ext cx="10820400" cy="4734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Privirea modificată : 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Privirea devine fixă, insistentă, tot mai sumbră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Dilatarea pupilelor (midriază) 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Privire distrasă, absentă sau confuză poate traduce halucinații sau o stare de dezorientare 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Privire fixată și deplasată spațial, crează sentimentul că ceva se întâmplă, ceva se pregătește 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4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63D4-4C73-9EF1-4CB8-B63437D5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0960"/>
            <a:ext cx="10820400" cy="5527040"/>
          </a:xfrm>
        </p:spPr>
        <p:txBody>
          <a:bodyPr>
            <a:normAutofit/>
          </a:bodyPr>
          <a:lstStyle/>
          <a:p>
            <a:r>
              <a:rPr lang="ro-RO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Tensiune comportamentală </a:t>
            </a:r>
            <a:endParaRPr lang="en-US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Maxilare încleștate, dinții strânși, scrâșnete (bruxism), sunete mârâite, mormăieli 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Pumni încleștați, mâini frământate 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Faţa îmbujorată, transpirată 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Corp transpirat 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Mișcări dezordonate sau ritmice, rapide, ale membrelor (mâinilor și picioarelor) 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Picioare rigide, ușor depărtate, eventual flectate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Respirația scurtă, agitată, cu nările dilatate poate avertiza asupra unui atac iminent 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Opoziționism pe durata interviului (anamnezei, conversației ...) </a:t>
            </a:r>
            <a:endParaRPr lang="en-US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Răspunsuri laconice, limitate la « da », « nu », « nu stiu »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Refuzul de a răspunde : « nu vreau să-ți spun », « nu-i treaba ta », « nu ești tu tată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o-RO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meu » etc.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25464"/>
            <a:ext cx="11334750" cy="62563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Informarea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înțelegerea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flexibilitatea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disponibilitatea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b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pot fi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aliați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dobândi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ne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provoacă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limitele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abilitățile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7AA0-C836-A4C5-A451-2B5AB785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764372"/>
            <a:ext cx="11106150" cy="557927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Pentru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putea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identifica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cea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mai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potrivită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atitudine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față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de un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comportament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agresiv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al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pacientului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este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util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să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facem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analiză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pentru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i="1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vedea</a:t>
            </a:r>
            <a:r>
              <a:rPr lang="en-US" sz="4000" i="1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i="1" cap="none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care </a:t>
            </a:r>
            <a:r>
              <a:rPr lang="en-US" sz="4000" b="1" i="1" cap="none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este</a:t>
            </a:r>
            <a:r>
              <a:rPr lang="en-US" sz="4000" b="1" i="1" cap="none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i="1" cap="none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problema</a:t>
            </a:r>
            <a:r>
              <a:rPr lang="en-US" sz="4000" b="1" i="1" cap="none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care a </a:t>
            </a:r>
            <a:r>
              <a:rPr lang="en-US" sz="4000" b="1" i="1" cap="none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generat</a:t>
            </a:r>
            <a:r>
              <a:rPr lang="en-US" sz="4000" b="1" i="1" cap="none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i="1" cap="none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comportamentul</a:t>
            </a:r>
            <a:endParaRPr lang="en-US" b="1" i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1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581BD-4E9E-A803-AD2F-1226CCA0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801BA-3E97-34A5-194A-42419EE8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7718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o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medicală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reacția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simptom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afecțiuni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tratată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personalul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o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consecință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lipsei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aștepte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au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făcut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internarea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neclară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insuficientă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deteriora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dispoziția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comportamentul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nemulţumirea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aparţinătorilor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7249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424</TotalTime>
  <Words>1334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Open Sans</vt:lpstr>
      <vt:lpstr>Symbol</vt:lpstr>
      <vt:lpstr>Times New Roman</vt:lpstr>
      <vt:lpstr>Wingdings</vt:lpstr>
      <vt:lpstr>Vapor Trail</vt:lpstr>
      <vt:lpstr>Abordarea pacienȚilor Și a aparȚinǍtorilor cu manifestǍri  agresive</vt:lpstr>
      <vt:lpstr>preambul</vt:lpstr>
      <vt:lpstr>SĂ ŞTIM SĂ NE PROTEJĂM! </vt:lpstr>
      <vt:lpstr>Definiții pe tipuri de agresiune</vt:lpstr>
      <vt:lpstr>Semne  premonitorii ale comportamentului tensionat și posibil violent  </vt:lpstr>
      <vt:lpstr>PowerPoint Presentation</vt:lpstr>
      <vt:lpstr>Informarea, înțelegerea, educația continuă, flexibilitatea, disponibilitatea de a observa și analiza  ne pot fi aliați în a dobândi control asupra noastră și asupra unor situații care ne provoacă limitele și abilitățile.</vt:lpstr>
      <vt:lpstr>Pentru a putea identifica cea mai potrivită atitudine față de un comportament agresiv al pacientului, este util să facem o analiză pentru a vedea care este problema care a generat comportamentul</vt:lpstr>
      <vt:lpstr>REPERE</vt:lpstr>
      <vt:lpstr>REPERE</vt:lpstr>
      <vt:lpstr>recomandǍri pentru Examinarea unui pacient potențial violent </vt:lpstr>
      <vt:lpstr>Cum   gestionam comportamentul   unui pacient/APARȚINǍTOR   agresiv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Managementul pacientului AGITAT SI violent</vt:lpstr>
      <vt:lpstr>Managementul verbal 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alexandra</cp:lastModifiedBy>
  <cp:revision>74</cp:revision>
  <dcterms:created xsi:type="dcterms:W3CDTF">2022-01-29T15:26:43Z</dcterms:created>
  <dcterms:modified xsi:type="dcterms:W3CDTF">2022-11-10T04:17:49Z</dcterms:modified>
</cp:coreProperties>
</file>