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7" r:id="rId13"/>
    <p:sldId id="278" r:id="rId14"/>
    <p:sldId id="279" r:id="rId15"/>
    <p:sldId id="280" r:id="rId16"/>
    <p:sldId id="271" r:id="rId17"/>
    <p:sldId id="272" r:id="rId18"/>
    <p:sldId id="275" r:id="rId19"/>
    <p:sldId id="276" r:id="rId20"/>
    <p:sldId id="274" r:id="rId2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6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252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36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5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8387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0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5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88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4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7542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6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9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5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64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8675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49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797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CC0DC3-AECD-47BE-9C20-23E890832356}" type="datetimeFigureOut">
              <a:rPr lang="ro-RO" smtClean="0"/>
              <a:t>6/6/2022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B53E53-CA4A-4D51-BC7A-A420CD4B0BC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710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PREVENIREA C</a:t>
            </a:r>
            <a:r>
              <a:rPr lang="ro-RO" dirty="0" smtClean="0"/>
              <a:t>Ă</a:t>
            </a:r>
            <a:r>
              <a:rPr lang="en-US" dirty="0" smtClean="0"/>
              <a:t>DERILOR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228862" y="4384431"/>
            <a:ext cx="3279205" cy="593968"/>
          </a:xfrm>
        </p:spPr>
        <p:txBody>
          <a:bodyPr/>
          <a:lstStyle/>
          <a:p>
            <a:r>
              <a:rPr lang="en-US" dirty="0" smtClean="0"/>
              <a:t>As med </a:t>
            </a:r>
            <a:r>
              <a:rPr lang="en-US" dirty="0" err="1" smtClean="0"/>
              <a:t>Vr</a:t>
            </a:r>
            <a:r>
              <a:rPr lang="ro-RO" dirty="0" err="1" smtClean="0"/>
              <a:t>ăjescu</a:t>
            </a:r>
            <a:r>
              <a:rPr lang="ro-RO" dirty="0" smtClean="0"/>
              <a:t> </a:t>
            </a:r>
            <a:r>
              <a:rPr lang="ro-RO" dirty="0"/>
              <a:t>C</a:t>
            </a:r>
            <a:r>
              <a:rPr lang="ro-RO" dirty="0" smtClean="0"/>
              <a:t>laudia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073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661398" cy="963899"/>
          </a:xfrm>
        </p:spPr>
        <p:txBody>
          <a:bodyPr/>
          <a:lstStyle/>
          <a:p>
            <a:r>
              <a:rPr lang="ro-RO" dirty="0" smtClean="0"/>
              <a:t>                 </a:t>
            </a:r>
            <a:r>
              <a:rPr lang="ro-RO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Intervenţii</a:t>
            </a:r>
            <a:r>
              <a:rPr lang="ro-RO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 personalului</a:t>
            </a:r>
            <a:endParaRPr lang="ro-RO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b="1" i="1" dirty="0" smtClean="0"/>
              <a:t>A</a:t>
            </a:r>
            <a:r>
              <a:rPr lang="ro-RO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Identificarea </a:t>
            </a: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pacienților cu risc mare de </a:t>
            </a:r>
            <a:r>
              <a:rPr lang="ro-RO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cădere - scala </a:t>
            </a:r>
            <a:r>
              <a:rPr lang="ro-RO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Downton</a:t>
            </a:r>
            <a:endParaRPr lang="ro-RO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Includerea pacienților în protocolul sau procedura de prevenire a căderilor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Aplicarea măsurilor preventive pentru a elimina sau reduce factorii de risc.</a:t>
            </a:r>
            <a:endParaRPr lang="ro-RO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661621"/>
            <a:ext cx="2282093" cy="13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937845"/>
            <a:ext cx="10515600" cy="984739"/>
          </a:xfrm>
        </p:spPr>
        <p:txBody>
          <a:bodyPr>
            <a:normAutofit/>
          </a:bodyPr>
          <a:lstStyle/>
          <a:p>
            <a:r>
              <a:rPr lang="ro-RO" dirty="0" smtClean="0"/>
              <a:t>             </a:t>
            </a:r>
            <a:r>
              <a:rPr lang="ro-RO" sz="3600" b="1" dirty="0" smtClean="0"/>
              <a:t>Măsuri preventive -I</a:t>
            </a:r>
            <a:endParaRPr lang="ro-RO" sz="36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47262" y="2539999"/>
            <a:ext cx="9487876" cy="33840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Iluminare </a:t>
            </a:r>
            <a:r>
              <a:rPr lang="ro-RO" dirty="0"/>
              <a:t>adecvată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Pardoseli </a:t>
            </a:r>
            <a:r>
              <a:rPr lang="ro-RO" dirty="0"/>
              <a:t>anti alunecoase (covoare vinilice PVC, </a:t>
            </a:r>
            <a:r>
              <a:rPr lang="ro-RO" dirty="0" err="1"/>
              <a:t>tarquet</a:t>
            </a:r>
            <a:r>
              <a:rPr lang="ro-RO" dirty="0"/>
              <a:t>...) și semnalizare </a:t>
            </a:r>
            <a:endParaRPr lang="ro-RO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Internarea </a:t>
            </a:r>
            <a:r>
              <a:rPr lang="it-IT" dirty="0"/>
              <a:t>pacientului într-un salon din vecinătatea camerei asistentelor;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Așezarea </a:t>
            </a:r>
            <a:r>
              <a:rPr lang="ro-RO" dirty="0"/>
              <a:t>obiectelor necesare la îndemâna pacientului;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Utilizarea </a:t>
            </a:r>
            <a:r>
              <a:rPr lang="it-IT" dirty="0"/>
              <a:t>limitatoarelor de cădere adecvate la paturi staționare sau mobile;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Reglarea </a:t>
            </a:r>
            <a:r>
              <a:rPr lang="ro-RO" dirty="0"/>
              <a:t>paturilor la o înălțime cât mai mică față de podea;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 </a:t>
            </a:r>
            <a:r>
              <a:rPr lang="ro-RO" dirty="0"/>
              <a:t>Instalarea de butoane pentru apelul asistențial aproape de patul și la îndemâna pacientului</a:t>
            </a:r>
            <a:r>
              <a:rPr lang="ro-RO" dirty="0" smtClean="0"/>
              <a:t>;</a:t>
            </a:r>
            <a:endParaRPr lang="ro-RO" dirty="0"/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692882"/>
            <a:ext cx="2633785" cy="13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9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/>
              <a:t>Măsuri preventive -</a:t>
            </a:r>
            <a:r>
              <a:rPr lang="ro-RO" sz="3200" b="1" dirty="0" smtClean="0"/>
              <a:t>II</a:t>
            </a:r>
            <a:endParaRPr lang="ro-RO" sz="32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Răspuns </a:t>
            </a:r>
            <a:r>
              <a:rPr lang="ro-RO" dirty="0"/>
              <a:t>prompt din partea personalului medico-sanitar la apelul luminos sau sonor din partea pacientului;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Evitarea dezordinii în toate spațiile în care sunt internați sau circulă pacienți;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Menținerea dispozitivelor de sprijin a deplasării în stare de funcționare și utilizare sigură;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Dotarea grupurilor sanitare cu mânere de sprijin, a scărilor și holurilor cu balustrade;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Menținerea limitatoarelor de cădere ridicate atunci când personalul medico-sanitar lipsește din salon.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 </a:t>
            </a:r>
            <a:r>
              <a:rPr lang="ro-RO" dirty="0" smtClean="0"/>
              <a:t>Menținerea </a:t>
            </a:r>
            <a:r>
              <a:rPr lang="ro-RO" dirty="0"/>
              <a:t>incubatoarelor închise atunci când </a:t>
            </a:r>
            <a:r>
              <a:rPr lang="ro-RO" dirty="0" err="1"/>
              <a:t>nounăscutul</a:t>
            </a:r>
            <a:r>
              <a:rPr lang="ro-RO" dirty="0"/>
              <a:t> rămâne singur;</a:t>
            </a:r>
          </a:p>
          <a:p>
            <a:pPr>
              <a:buFont typeface="Wingdings" panose="05000000000000000000" pitchFamily="2" charset="2"/>
              <a:buChar char="q"/>
            </a:pPr>
            <a:endParaRPr lang="ro-RO" dirty="0"/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47" y="711199"/>
            <a:ext cx="2633785" cy="13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9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/>
              <a:t>Măsuri preventive -</a:t>
            </a:r>
            <a:r>
              <a:rPr lang="ro-RO" sz="3200" b="1" dirty="0" smtClean="0"/>
              <a:t>III</a:t>
            </a:r>
            <a:endParaRPr lang="ro-RO" sz="32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Afișarea semnalizării corespunzătoare a riscului mare de cădere al fiecărui pacient la loc vizibil și inconfundabil;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Asigurarea dispozitivelor medicale de sprijin a deplasării cât mai aproape de patul și la îndemâna bolnavului;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Atenționarea </a:t>
            </a:r>
            <a:r>
              <a:rPr lang="ro-RO" dirty="0"/>
              <a:t>pacientului asupra utilizării obligatorii a ochelarilor sau aparatelor auditive recomandate de medicul specialist;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Atenționarea </a:t>
            </a:r>
            <a:r>
              <a:rPr lang="ro-RO" dirty="0"/>
              <a:t>pacientului și aparținătorilor acestuia asupra obligativității utilizării de către bolnav pe timpul internării a pieselor de încălțăminte ușoare, bine fixate pe picior și </a:t>
            </a:r>
            <a:r>
              <a:rPr lang="ro-RO" dirty="0" err="1"/>
              <a:t>antialunecoase</a:t>
            </a:r>
            <a:r>
              <a:rPr lang="ro-RO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Blocarea</a:t>
            </a:r>
            <a:r>
              <a:rPr lang="ro-RO" dirty="0"/>
              <a:t>, atunci când este necesar, a roților paturilor, scaunelor cu rotile și altor dispozitive utilizate la transferul sau evacuarea pacienților;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Utilizarea </a:t>
            </a:r>
            <a:r>
              <a:rPr lang="ro-RO" dirty="0"/>
              <a:t>celor mai adecvate tehnici și dispozitive de mobilizare a pacienților.</a:t>
            </a:r>
          </a:p>
          <a:p>
            <a:pPr>
              <a:buFont typeface="Wingdings" panose="05000000000000000000" pitchFamily="2" charset="2"/>
              <a:buChar char="q"/>
            </a:pPr>
            <a:endParaRPr lang="ro-RO" dirty="0"/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6" y="711199"/>
            <a:ext cx="2633785" cy="13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8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b="1" dirty="0"/>
              <a:t>Măsuri preventive -</a:t>
            </a:r>
            <a:r>
              <a:rPr lang="ro-RO" sz="3600" b="1" dirty="0" smtClean="0"/>
              <a:t>IV</a:t>
            </a:r>
            <a:endParaRPr lang="ro-RO" sz="36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Identificarea alterațiilor cognitive;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Revizuirea istoricului căderilor, dacă există;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Controlarea modului de deplasare, menținerea echilibrului și starea de oboseală;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Sprijinul asistențial la deplasarea pacienților instabili;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Ajutarea </a:t>
            </a:r>
            <a:r>
              <a:rPr lang="ro-RO" dirty="0"/>
              <a:t>bolnavului să se deplaseze la grupul sanitar la intervale de timp frecvente și programate.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Stabilirea unui program de exerciții fizice de rutină în care să se includă, dacă este posibil, mersul pe jos;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Determinarea obiectivele îngrijirilor medicale, împreună cu medicul curant și pacientul;</a:t>
            </a:r>
          </a:p>
          <a:p>
            <a:endParaRPr lang="ro-RO" dirty="0"/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6" y="711199"/>
            <a:ext cx="2633785" cy="13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23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2" y="711200"/>
            <a:ext cx="9601196" cy="1227015"/>
          </a:xfrm>
        </p:spPr>
        <p:txBody>
          <a:bodyPr>
            <a:normAutofit/>
          </a:bodyPr>
          <a:lstStyle/>
          <a:p>
            <a:r>
              <a:rPr lang="ro-RO" sz="3600" b="1" dirty="0"/>
              <a:t>Măsuri preventive </a:t>
            </a:r>
            <a:r>
              <a:rPr lang="ro-RO" sz="3600" b="1" dirty="0" smtClean="0"/>
              <a:t>-V</a:t>
            </a:r>
            <a:endParaRPr lang="ro-RO" sz="36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961292" y="2493108"/>
            <a:ext cx="9935305" cy="33827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Explorarea împreună cu medicul curant și pacientul a modalităților optime de atingere a obiectivelor;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Stabilirea unui plan în vederea atingerii obiectivelor;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Critica constructivă a succeselor și greșelilor pe timpul îngrijirilor medicale.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Educarea pacientului privind utilizarea bastoanelor sau altor ustensile de sprijin a deplasării;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Colaborarea cu toți membrii echipei în vederea reducerii riscurilor de cădere.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Identificarea conduitei și factorilor de risc;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Educarea pacientului și a personalului pentru a cere ajutor atunci când este necesar;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Sprijinirea pacientului și personalului în vederea identificării practicilor curente de viață care trebuie schimbate.</a:t>
            </a:r>
          </a:p>
          <a:p>
            <a:endParaRPr lang="ro-RO" dirty="0"/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6" y="711199"/>
            <a:ext cx="2633785" cy="13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5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930400" y="742461"/>
            <a:ext cx="9423400" cy="937845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                         </a:t>
            </a:r>
            <a:r>
              <a:rPr lang="ro-RO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PLANUL </a:t>
            </a: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ÎNGRIJIRI </a:t>
            </a:r>
            <a:r>
              <a:rPr lang="ro-RO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ASOCIAT	 			           </a:t>
            </a: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o-RO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DIAGNOSTICULUI </a:t>
            </a:r>
            <a:r>
              <a:rPr lang="ro-RO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„RISC DE CĂDERE”</a:t>
            </a:r>
            <a:endParaRPr lang="ro-RO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47262" y="2407138"/>
            <a:ext cx="10306538" cy="3657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b="1" i="1" dirty="0" smtClean="0">
                <a:latin typeface="Calibri" panose="020F0502020204030204" pitchFamily="34" charset="0"/>
              </a:rPr>
              <a:t>Obiective– </a:t>
            </a:r>
            <a:r>
              <a:rPr lang="ro-RO" i="1" dirty="0" smtClean="0">
                <a:latin typeface="Calibri" panose="020F0502020204030204" pitchFamily="34" charset="0"/>
              </a:rPr>
              <a:t>să nu </a:t>
            </a:r>
            <a:r>
              <a:rPr lang="ro-RO" i="1" dirty="0">
                <a:latin typeface="Calibri" panose="020F0502020204030204" pitchFamily="34" charset="0"/>
              </a:rPr>
              <a:t>se </a:t>
            </a:r>
            <a:r>
              <a:rPr lang="ro-RO" i="1" dirty="0" smtClean="0">
                <a:latin typeface="Calibri" panose="020F0502020204030204" pitchFamily="34" charset="0"/>
              </a:rPr>
              <a:t>producă căderi</a:t>
            </a:r>
          </a:p>
          <a:p>
            <a:pPr marL="0" indent="0">
              <a:buNone/>
            </a:pPr>
            <a:r>
              <a:rPr lang="ro-RO" b="1" i="1" dirty="0" smtClean="0">
                <a:latin typeface="Calibri" panose="020F0502020204030204" pitchFamily="34" charset="0"/>
              </a:rPr>
              <a:t>Atitudini</a:t>
            </a:r>
            <a:endParaRPr lang="ro-RO" b="1" i="1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dirty="0">
                <a:latin typeface="Calibri" panose="020F0502020204030204" pitchFamily="34" charset="0"/>
              </a:rPr>
              <a:t>Conduita </a:t>
            </a:r>
            <a:r>
              <a:rPr lang="ro-RO" dirty="0" smtClean="0">
                <a:latin typeface="Calibri" panose="020F0502020204030204" pitchFamily="34" charset="0"/>
              </a:rPr>
              <a:t>de prevenire </a:t>
            </a:r>
            <a:r>
              <a:rPr lang="ro-RO" dirty="0">
                <a:latin typeface="Calibri" panose="020F0502020204030204" pitchFamily="34" charset="0"/>
              </a:rPr>
              <a:t>căderi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>
                <a:latin typeface="Calibri" panose="020F0502020204030204" pitchFamily="34" charset="0"/>
              </a:rPr>
              <a:t>Cunoașterea prevenirii </a:t>
            </a:r>
            <a:r>
              <a:rPr lang="ro-RO" dirty="0">
                <a:latin typeface="Calibri" panose="020F0502020204030204" pitchFamily="34" charset="0"/>
              </a:rPr>
              <a:t>căderilor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>
                <a:latin typeface="Calibri" panose="020F0502020204030204" pitchFamily="34" charset="0"/>
              </a:rPr>
              <a:t>Conduită </a:t>
            </a:r>
            <a:r>
              <a:rPr lang="ro-RO" dirty="0">
                <a:latin typeface="Calibri" panose="020F0502020204030204" pitchFamily="34" charset="0"/>
              </a:rPr>
              <a:t>de compensare auditivă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>
                <a:latin typeface="Calibri" panose="020F0502020204030204" pitchFamily="34" charset="0"/>
              </a:rPr>
              <a:t>Conduită de compensare vizuală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>
                <a:latin typeface="Calibri" panose="020F0502020204030204" pitchFamily="34" charset="0"/>
              </a:rPr>
              <a:t>Asigurarea echilibrului</a:t>
            </a:r>
            <a:endParaRPr lang="ro-RO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>
                <a:latin typeface="Calibri" panose="020F0502020204030204" pitchFamily="34" charset="0"/>
              </a:rPr>
              <a:t>Asigurarea </a:t>
            </a:r>
            <a:r>
              <a:rPr lang="ro-RO" dirty="0" err="1" smtClean="0">
                <a:latin typeface="Calibri" panose="020F0502020204030204" pitchFamily="34" charset="0"/>
              </a:rPr>
              <a:t>mobilităţii</a:t>
            </a:r>
            <a:endParaRPr lang="ro-RO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o-RO" dirty="0">
                <a:latin typeface="Calibri" panose="020F0502020204030204" pitchFamily="34" charset="0"/>
              </a:rPr>
              <a:t>Realizarea transferului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>
                <a:latin typeface="Calibri" panose="020F0502020204030204" pitchFamily="34" charset="0"/>
              </a:rPr>
              <a:t>Controlul </a:t>
            </a:r>
            <a:r>
              <a:rPr lang="ro-RO" dirty="0" smtClean="0">
                <a:latin typeface="Calibri" panose="020F0502020204030204" pitchFamily="34" charset="0"/>
              </a:rPr>
              <a:t>riscurilor</a:t>
            </a:r>
            <a:endParaRPr lang="ro-RO" dirty="0">
              <a:latin typeface="Calibri" panose="020F0502020204030204" pitchFamily="34" charset="0"/>
            </a:endParaRPr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6" y="696789"/>
            <a:ext cx="2633785" cy="13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3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633414" y="982132"/>
            <a:ext cx="9263183" cy="1303867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                      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PLANUL DE ÎNGRIJIRI ASOCIAT	 			         </a:t>
            </a:r>
            <a:r>
              <a:rPr lang="ro-RO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DIAGNOSTICULUI </a:t>
            </a:r>
            <a:r>
              <a:rPr lang="ro-RO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„RISC DE CĂDERE”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b="1" i="1" dirty="0">
                <a:latin typeface="Calibri" panose="020F0502020204030204" pitchFamily="34" charset="0"/>
              </a:rPr>
              <a:t>Intervenții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Prevenirea căderilor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Informarea </a:t>
            </a:r>
            <a:r>
              <a:rPr lang="en-US" dirty="0" smtClean="0"/>
              <a:t>/a</a:t>
            </a:r>
            <a:r>
              <a:rPr lang="ro-RO" dirty="0" smtClean="0"/>
              <a:t>cord </a:t>
            </a:r>
            <a:r>
              <a:rPr lang="ro-RO" dirty="0"/>
              <a:t>cu pacientul</a:t>
            </a:r>
          </a:p>
          <a:p>
            <a:pPr marL="0" indent="0">
              <a:buNone/>
            </a:pPr>
            <a:r>
              <a:rPr lang="ro-RO" b="1" i="1" dirty="0">
                <a:latin typeface="Calibri" panose="020F0502020204030204" pitchFamily="34" charset="0"/>
              </a:rPr>
              <a:t>Alte intervenții specifice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Sprijinul </a:t>
            </a:r>
            <a:r>
              <a:rPr lang="ro-RO" dirty="0" smtClean="0"/>
              <a:t>autoîngrijirilor</a:t>
            </a:r>
            <a:r>
              <a:rPr lang="en-US" dirty="0" smtClean="0"/>
              <a:t> </a:t>
            </a:r>
            <a:r>
              <a:rPr lang="ro-RO" dirty="0" err="1" smtClean="0"/>
              <a:t>şi</a:t>
            </a:r>
            <a:r>
              <a:rPr lang="ro-RO" dirty="0" smtClean="0"/>
              <a:t> al transferului de pe un plan pe altul, de la un nivel la altul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ro-RO" dirty="0"/>
              <a:t>Sprijin </a:t>
            </a:r>
            <a:r>
              <a:rPr lang="ro-RO" dirty="0" smtClean="0"/>
              <a:t>fizic la deplasare</a:t>
            </a:r>
            <a:endParaRPr lang="ro-RO" dirty="0"/>
          </a:p>
          <a:p>
            <a:pPr>
              <a:buFont typeface="Wingdings" panose="05000000000000000000" pitchFamily="2" charset="2"/>
              <a:buChar char="q"/>
            </a:pPr>
            <a:r>
              <a:rPr lang="ro-RO" dirty="0">
                <a:solidFill>
                  <a:srgbClr val="FF0000"/>
                </a:solidFill>
              </a:rPr>
              <a:t>Supraveghere: securitate/semnalizare</a:t>
            </a:r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9" y="622545"/>
            <a:ext cx="2633785" cy="13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9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45556"/>
              </p:ext>
            </p:extLst>
          </p:nvPr>
        </p:nvGraphicFramePr>
        <p:xfrm>
          <a:off x="2430584" y="742462"/>
          <a:ext cx="7385539" cy="5341584"/>
        </p:xfrm>
        <a:graphic>
          <a:graphicData uri="http://schemas.openxmlformats.org/drawingml/2006/table">
            <a:tbl>
              <a:tblPr firstRow="1" firstCol="1" bandRow="1"/>
              <a:tblGrid>
                <a:gridCol w="275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1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Căderi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anterioare</a:t>
                      </a:r>
                      <a:endParaRPr lang="ro-R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Scor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Deficit senzorial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Scor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NU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Nici unul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 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Deficiențe de vedere 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Deficiențe auditive 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150">
                <a:tc>
                  <a:txBody>
                    <a:bodyPr/>
                    <a:lstStyle/>
                    <a:p>
                      <a:pPr algn="just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Medicamente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Scor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Probleme ale extremităților (dureri, amorțeli, tulburări de coordonare, etc)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Nici unul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Stare mintală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Scor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Tranchilizante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sedante</a:t>
                      </a:r>
                      <a:endParaRPr lang="ro-R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Orientat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84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Diuretice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Confuz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Hipotensoare nediuretice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Deplasare</a:t>
                      </a:r>
                      <a:endParaRPr lang="ro-R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Scor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Antiparkinsoniene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Normală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Antidepresive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Sigură cu ajutor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Alte medicamente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Nesigură cu ajutor / fără ajutor 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Imposibilă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Vârsta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Scor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&gt;65 ani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3075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&lt;5 ani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o-RO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o-R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3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i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434094"/>
              </p:ext>
            </p:extLst>
          </p:nvPr>
        </p:nvGraphicFramePr>
        <p:xfrm>
          <a:off x="1383322" y="859693"/>
          <a:ext cx="8151447" cy="544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3" imgW="6639757" imgH="2399951" progId="Word.Document.12">
                  <p:embed/>
                </p:oleObj>
              </mc:Choice>
              <mc:Fallback>
                <p:oleObj name="Document" r:id="rId3" imgW="6639757" imgH="23999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3322" y="859693"/>
                        <a:ext cx="8151447" cy="544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b="1" i="1" dirty="0"/>
              <a:t>Cădere </a:t>
            </a:r>
            <a:endParaRPr lang="ro-RO" b="1" i="1" dirty="0" smtClean="0"/>
          </a:p>
          <a:p>
            <a:pPr marL="0" indent="0">
              <a:buNone/>
            </a:pPr>
            <a:r>
              <a:rPr lang="ro-RO" dirty="0" smtClean="0"/>
              <a:t>- </a:t>
            </a:r>
            <a:r>
              <a:rPr lang="ro-RO" dirty="0"/>
              <a:t>(OMS): consecința oricărui eveniment care precipită (aruncă) individul către sol (podea) </a:t>
            </a:r>
            <a:r>
              <a:rPr lang="ro-RO" dirty="0" smtClean="0"/>
              <a:t>împotriva</a:t>
            </a:r>
            <a:r>
              <a:rPr lang="en-US" dirty="0" smtClean="0"/>
              <a:t> </a:t>
            </a:r>
            <a:r>
              <a:rPr lang="ro-RO" dirty="0" smtClean="0"/>
              <a:t>voinței </a:t>
            </a:r>
            <a:r>
              <a:rPr lang="ro-RO" dirty="0"/>
              <a:t>sale;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ro-RO" dirty="0" smtClean="0"/>
              <a:t>- </a:t>
            </a:r>
            <a:r>
              <a:rPr lang="ro-RO" dirty="0"/>
              <a:t>(DEX online): a se deplasa de sus în jos datorită greutății, a se lăsa în jos; a pica</a:t>
            </a:r>
            <a:r>
              <a:rPr lang="ro-RO" dirty="0" smtClean="0"/>
              <a:t>.</a:t>
            </a:r>
            <a:endParaRPr lang="fr-FR" dirty="0"/>
          </a:p>
          <a:p>
            <a:r>
              <a:rPr lang="ro-RO" b="1" i="1" dirty="0"/>
              <a:t>Scala valorilor riscurilor de cădere J. H. </a:t>
            </a:r>
            <a:r>
              <a:rPr lang="ro-RO" b="1" i="1" dirty="0" err="1"/>
              <a:t>Downton</a:t>
            </a:r>
            <a:r>
              <a:rPr lang="ro-RO" dirty="0"/>
              <a:t>- instrument standardizat pentru determinarea </a:t>
            </a:r>
            <a:r>
              <a:rPr lang="ro-RO" dirty="0" smtClean="0"/>
              <a:t>valorii</a:t>
            </a:r>
            <a:r>
              <a:rPr lang="en-US" dirty="0" smtClean="0"/>
              <a:t> </a:t>
            </a:r>
            <a:r>
              <a:rPr lang="fr-FR" dirty="0" err="1" smtClean="0"/>
              <a:t>riscurilor</a:t>
            </a:r>
            <a:r>
              <a:rPr lang="fr-FR" dirty="0" smtClean="0"/>
              <a:t> </a:t>
            </a:r>
            <a:r>
              <a:rPr lang="fr-FR" dirty="0"/>
              <a:t>de </a:t>
            </a:r>
            <a:r>
              <a:rPr lang="fr-FR" dirty="0" err="1"/>
              <a:t>cădere</a:t>
            </a:r>
            <a:r>
              <a:rPr lang="fr-FR" dirty="0"/>
              <a:t> </a:t>
            </a:r>
            <a:r>
              <a:rPr lang="fr-FR" dirty="0" err="1"/>
              <a:t>recomandat</a:t>
            </a:r>
            <a:r>
              <a:rPr lang="fr-FR" dirty="0"/>
              <a:t> de OMS </a:t>
            </a:r>
            <a:r>
              <a:rPr lang="fr-FR" dirty="0" err="1"/>
              <a:t>și</a:t>
            </a:r>
            <a:r>
              <a:rPr lang="fr-FR" dirty="0"/>
              <a:t> Joint Commission International.</a:t>
            </a:r>
          </a:p>
          <a:p>
            <a:r>
              <a:rPr lang="ro-RO" b="1" i="1" dirty="0"/>
              <a:t>Risc de cădere</a:t>
            </a:r>
            <a:r>
              <a:rPr lang="ro-RO" dirty="0"/>
              <a:t>- asociere de factori intrinseci și extrinseci care favorizează producerea căderii </a:t>
            </a:r>
            <a:r>
              <a:rPr lang="ro-RO" dirty="0" smtClean="0"/>
              <a:t>pacienților</a:t>
            </a:r>
            <a:r>
              <a:rPr lang="en-US" dirty="0" smtClean="0"/>
              <a:t> </a:t>
            </a:r>
            <a:r>
              <a:rPr lang="ro-RO" dirty="0" smtClean="0"/>
              <a:t>internați </a:t>
            </a:r>
            <a:r>
              <a:rPr lang="ro-RO" dirty="0"/>
              <a:t>într-o organizație medico-sanitară.</a:t>
            </a:r>
          </a:p>
        </p:txBody>
      </p:sp>
      <p:pic>
        <p:nvPicPr>
          <p:cNvPr id="4" name="Substituent conținut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" y="726014"/>
            <a:ext cx="2695575" cy="1695451"/>
          </a:xfrm>
        </p:spPr>
      </p:pic>
    </p:spTree>
    <p:extLst>
      <p:ext uri="{BB962C8B-B14F-4D97-AF65-F5344CB8AC3E}">
        <p14:creationId xmlns:p14="http://schemas.microsoft.com/office/powerpoint/2010/main" val="23567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7" y="0"/>
            <a:ext cx="6900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b="1" dirty="0" smtClean="0"/>
              <a:t>Căderi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Accidentale </a:t>
            </a:r>
            <a:r>
              <a:rPr lang="ro-RO" dirty="0"/>
              <a:t>(factori extrinseci</a:t>
            </a:r>
            <a:r>
              <a:rPr lang="ro-RO" dirty="0" smtClean="0"/>
              <a:t>)</a:t>
            </a:r>
          </a:p>
          <a:p>
            <a:pPr marL="0" indent="0">
              <a:buNone/>
            </a:pPr>
            <a:endParaRPr lang="ro-RO" dirty="0"/>
          </a:p>
          <a:p>
            <a:pPr>
              <a:buFont typeface="Wingdings" panose="05000000000000000000" pitchFamily="2" charset="2"/>
              <a:buChar char="Ø"/>
            </a:pPr>
            <a:r>
              <a:rPr lang="ro-RO" dirty="0" smtClean="0"/>
              <a:t>Neaccidentale </a:t>
            </a:r>
            <a:r>
              <a:rPr lang="ro-RO" dirty="0"/>
              <a:t>(factori intrinseci)- pierdere subită a cunoștinței, alterarea cunoștinței, dificultăți </a:t>
            </a:r>
            <a:r>
              <a:rPr lang="ro-RO" dirty="0" smtClean="0"/>
              <a:t>de deplasare</a:t>
            </a:r>
            <a:r>
              <a:rPr lang="ro-RO" dirty="0"/>
              <a:t>.</a:t>
            </a:r>
          </a:p>
        </p:txBody>
      </p:sp>
      <p:pic>
        <p:nvPicPr>
          <p:cNvPr id="4" name="Substituent conținut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4" y="726016"/>
            <a:ext cx="2524369" cy="1470107"/>
          </a:xfrm>
        </p:spPr>
      </p:pic>
    </p:spTree>
    <p:extLst>
      <p:ext uri="{BB962C8B-B14F-4D97-AF65-F5344CB8AC3E}">
        <p14:creationId xmlns:p14="http://schemas.microsoft.com/office/powerpoint/2010/main" val="33487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 </a:t>
            </a:r>
            <a:r>
              <a:rPr lang="ro-RO" sz="800" b="1" i="1" dirty="0">
                <a:solidFill>
                  <a:prstClr val="black"/>
                </a:solidFill>
                <a:latin typeface="TimesNewRomanPS-BoldItalicMT"/>
                <a:ea typeface="+mn-ea"/>
                <a:cs typeface="+mn-cs"/>
              </a:rPr>
              <a:t>Factori extrinseci </a:t>
            </a:r>
            <a:r>
              <a:rPr lang="ro-RO" sz="800" b="1" i="1" dirty="0" smtClean="0">
                <a:solidFill>
                  <a:prstClr val="black"/>
                </a:solidFill>
                <a:latin typeface="TimesNewRomanPS-BoldItalicMT"/>
                <a:ea typeface="+mn-ea"/>
                <a:cs typeface="+mn-cs"/>
              </a:rPr>
              <a:t>pe</a:t>
            </a:r>
            <a:r>
              <a:rPr lang="ro-RO" dirty="0" smtClean="0"/>
              <a:t>          </a:t>
            </a:r>
            <a:r>
              <a:rPr lang="ro-RO" sz="3200" b="1" i="1" dirty="0" smtClean="0"/>
              <a:t>Factori de risc extrinseci </a:t>
            </a:r>
            <a:r>
              <a:rPr lang="ro-RO" sz="3200" b="1" i="1" dirty="0"/>
              <a:t>persoanei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o-RO" sz="3200" b="1" dirty="0" smtClean="0">
                <a:solidFill>
                  <a:schemeClr val="accent5">
                    <a:lumMod val="75000"/>
                  </a:schemeClr>
                </a:solidFill>
                <a:latin typeface="TimesNewRomanPS-BoldMT"/>
              </a:rPr>
              <a:t>1. </a:t>
            </a:r>
            <a:r>
              <a:rPr lang="ro-RO" sz="3200" b="1" dirty="0" smtClean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Riscuri </a:t>
            </a:r>
            <a:r>
              <a:rPr lang="ro-RO" sz="3200" b="1" dirty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ambientale generale: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3600" dirty="0" smtClean="0">
                <a:latin typeface="TimesNewRomanPSMT"/>
              </a:rPr>
              <a:t>Iluminare </a:t>
            </a:r>
            <a:r>
              <a:rPr lang="ro-RO" sz="3600" dirty="0">
                <a:latin typeface="TimesNewRomanPSMT"/>
              </a:rPr>
              <a:t>inadecvată;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3600" dirty="0" smtClean="0">
                <a:latin typeface="TimesNewRomanPSMT"/>
              </a:rPr>
              <a:t>Podea </a:t>
            </a:r>
            <a:r>
              <a:rPr lang="ro-RO" sz="3600" dirty="0">
                <a:latin typeface="TimesNewRomanPSMT"/>
              </a:rPr>
              <a:t>alunecoasă;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3600" dirty="0" smtClean="0">
                <a:latin typeface="TimesNewRomanPSMT"/>
              </a:rPr>
              <a:t>Suprafe</a:t>
            </a:r>
            <a:r>
              <a:rPr lang="ro-RO" sz="3600" dirty="0" smtClean="0">
                <a:latin typeface="LiberationSerif"/>
              </a:rPr>
              <a:t>ț</a:t>
            </a:r>
            <a:r>
              <a:rPr lang="ro-RO" sz="3600" dirty="0" smtClean="0">
                <a:latin typeface="TimesNewRomanPSMT"/>
              </a:rPr>
              <a:t>e </a:t>
            </a:r>
            <a:r>
              <a:rPr lang="ro-RO" sz="3600" dirty="0">
                <a:latin typeface="TimesNewRomanPSMT"/>
              </a:rPr>
              <a:t>neregulate;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3600" dirty="0" smtClean="0">
                <a:latin typeface="TimesNewRomanPSMT"/>
              </a:rPr>
              <a:t>Bariere </a:t>
            </a:r>
            <a:r>
              <a:rPr lang="ro-RO" sz="3600" dirty="0">
                <a:latin typeface="TimesNewRomanPSMT"/>
              </a:rPr>
              <a:t>arhitectonice;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3600" dirty="0" smtClean="0">
                <a:latin typeface="TimesNewRomanPSMT"/>
              </a:rPr>
              <a:t>Spa</a:t>
            </a:r>
            <a:r>
              <a:rPr lang="ro-RO" sz="3600" dirty="0" smtClean="0">
                <a:latin typeface="LiberationSerif"/>
              </a:rPr>
              <a:t>ț</a:t>
            </a:r>
            <a:r>
              <a:rPr lang="ro-RO" sz="3600" dirty="0" smtClean="0">
                <a:latin typeface="TimesNewRomanPSMT"/>
              </a:rPr>
              <a:t>ii </a:t>
            </a:r>
            <a:r>
              <a:rPr lang="ro-RO" sz="3600" dirty="0">
                <a:latin typeface="TimesNewRomanPSMT"/>
              </a:rPr>
              <a:t>reduse;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3600" dirty="0" smtClean="0">
                <a:latin typeface="TimesNewRomanPSMT"/>
              </a:rPr>
              <a:t>Mobilier </a:t>
            </a:r>
            <a:r>
              <a:rPr lang="ro-RO" sz="3600" dirty="0">
                <a:latin typeface="TimesNewRomanPSMT"/>
              </a:rPr>
              <a:t>inadecvat (de joasă înăl</a:t>
            </a:r>
            <a:r>
              <a:rPr lang="ro-RO" sz="3600" dirty="0">
                <a:latin typeface="LiberationSerif"/>
              </a:rPr>
              <a:t>ț</a:t>
            </a:r>
            <a:r>
              <a:rPr lang="ro-RO" sz="3600" dirty="0">
                <a:latin typeface="TimesNewRomanPSMT"/>
              </a:rPr>
              <a:t>ime);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3600" dirty="0" smtClean="0">
                <a:latin typeface="TimesNewRomanPSMT"/>
              </a:rPr>
              <a:t>Spa</a:t>
            </a:r>
            <a:r>
              <a:rPr lang="ro-RO" sz="3600" dirty="0" smtClean="0">
                <a:latin typeface="LiberationSerif"/>
              </a:rPr>
              <a:t>ț</a:t>
            </a:r>
            <a:r>
              <a:rPr lang="ro-RO" sz="3600" dirty="0" smtClean="0">
                <a:latin typeface="TimesNewRomanPSMT"/>
              </a:rPr>
              <a:t>ii </a:t>
            </a:r>
            <a:r>
              <a:rPr lang="ro-RO" sz="3600" dirty="0">
                <a:latin typeface="TimesNewRomanPSMT"/>
              </a:rPr>
              <a:t>necunoscute de către pacient;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3600" dirty="0" smtClean="0">
                <a:latin typeface="TimesNewRomanPSMT"/>
              </a:rPr>
              <a:t>Condi</a:t>
            </a:r>
            <a:r>
              <a:rPr lang="ro-RO" sz="3600" dirty="0" smtClean="0">
                <a:latin typeface="LiberationSerif"/>
              </a:rPr>
              <a:t>ț</a:t>
            </a:r>
            <a:r>
              <a:rPr lang="ro-RO" sz="3600" dirty="0" smtClean="0">
                <a:latin typeface="TimesNewRomanPSMT"/>
              </a:rPr>
              <a:t>ii </a:t>
            </a:r>
            <a:r>
              <a:rPr lang="ro-RO" sz="3600" dirty="0">
                <a:latin typeface="TimesNewRomanPSMT"/>
              </a:rPr>
              <a:t>meteo adverse;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3600" dirty="0" smtClean="0">
                <a:latin typeface="TimesNewRomanPSMT"/>
              </a:rPr>
              <a:t>Căi </a:t>
            </a:r>
            <a:r>
              <a:rPr lang="ro-RO" sz="3600" dirty="0">
                <a:latin typeface="TimesNewRomanPSMT"/>
              </a:rPr>
              <a:t>de acces inadecvate</a:t>
            </a:r>
            <a:r>
              <a:rPr lang="ro-RO" sz="3600" dirty="0" smtClean="0">
                <a:latin typeface="TimesNewRomanPSMT"/>
              </a:rPr>
              <a:t>.</a:t>
            </a:r>
            <a:endParaRPr lang="ro-RO" sz="3600" dirty="0">
              <a:latin typeface="TimesNewRomanPSMT"/>
            </a:endParaRPr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6" y="726016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165230" y="365125"/>
            <a:ext cx="8188569" cy="1325563"/>
          </a:xfrm>
        </p:spPr>
        <p:txBody>
          <a:bodyPr>
            <a:normAutofit fontScale="90000"/>
          </a:bodyPr>
          <a:lstStyle/>
          <a:p>
            <a:r>
              <a:rPr lang="ro-RO" b="1" i="1" dirty="0"/>
              <a:t>Factori de risc extrinseci persoanei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Riscuri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ambientale specifice unității sanitare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Înălțime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inadecvată a patului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Absența dispoziti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elor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fixare a roților patului;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Înălțimea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dimensiunile limitatoarelor patului;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Spații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reduse;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Dispozitive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mobilier care, datorită lipsurilor ergonomice, se comportă ca obstacole;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Lipsa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ineficiența sau proasta funcționare a dispozitivelor de sprijin a mobilității;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Deplasarea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stabilizarea.</a:t>
            </a: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0" y="651731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79262" y="365125"/>
            <a:ext cx="8274538" cy="1325563"/>
          </a:xfrm>
        </p:spPr>
        <p:txBody>
          <a:bodyPr>
            <a:normAutofit/>
          </a:bodyPr>
          <a:lstStyle/>
          <a:p>
            <a:r>
              <a:rPr lang="ro-RO" sz="3600" b="1" i="1" dirty="0">
                <a:solidFill>
                  <a:prstClr val="black"/>
                </a:solidFill>
              </a:rPr>
              <a:t>Factori de risc extrinseci persoanei</a:t>
            </a:r>
            <a:endParaRPr lang="ro-RO" sz="3600" b="1" i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797169" y="1977292"/>
            <a:ext cx="10556631" cy="4564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o-RO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o-RO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Riscuri de împrejurări referitoare la toți pacienții: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Încălțăminte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îmbrăcăminte </a:t>
            </a:r>
            <a:r>
              <a:rPr 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indecvate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(pantofi cu șireturi desfăcute, pantaloni foarte lungi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Lipsa sau neadaptarea ochelarilor sau </a:t>
            </a:r>
            <a:r>
              <a:rPr lang="ro-RO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audifoanelor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Carența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ajutor tehnic pentru a se deplasa atunci când este nevoie.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Riscuri de împrejurări referitoare la eventuale evacuări sau transferuri: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Calea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mediul de evacuare;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Măsuri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sprijin fizic și imobilizare; profesioniști neformați și neantrenați în vederea unor astfel </a:t>
            </a: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evenimente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Efectele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transportului asupra pacientului și stării sale de sănătate.</a:t>
            </a:r>
          </a:p>
          <a:p>
            <a:pPr marL="0" indent="0">
              <a:buNone/>
            </a:pPr>
            <a:r>
              <a:rPr lang="ro-RO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o-RO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 de tip social: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o-RO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Carență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capacitate limitată a infirmierilor sau vizitatorilor de a oferi sprijin calificat.</a:t>
            </a:r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7" y="651730"/>
            <a:ext cx="2168403" cy="1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76330"/>
          </a:xfrm>
        </p:spPr>
        <p:txBody>
          <a:bodyPr>
            <a:normAutofit/>
          </a:bodyPr>
          <a:lstStyle/>
          <a:p>
            <a:r>
              <a:rPr lang="ro-RO" b="1" i="1" dirty="0" smtClean="0">
                <a:latin typeface="TimesNewRomanPS-BoldItalicMT"/>
              </a:rPr>
              <a:t>                </a:t>
            </a:r>
            <a:r>
              <a:rPr lang="ro-RO" sz="3600" b="1" i="1" dirty="0" smtClean="0">
                <a:latin typeface="TimesNewRomanPS-BoldItalicMT"/>
              </a:rPr>
              <a:t>Factori </a:t>
            </a:r>
            <a:r>
              <a:rPr lang="ro-RO" sz="3600" b="1" i="1" dirty="0">
                <a:latin typeface="TimesNewRomanPS-BoldItalicMT"/>
              </a:rPr>
              <a:t>intrinseci</a:t>
            </a:r>
            <a:endParaRPr lang="ro-RO" sz="36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055077" y="2014581"/>
            <a:ext cx="9841520" cy="40970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b="1" dirty="0" smtClean="0"/>
              <a:t>1.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</a:rPr>
              <a:t>Factori 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</a:rPr>
              <a:t>proprii pacientului: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err="1" smtClean="0"/>
              <a:t>Vârstă</a:t>
            </a:r>
            <a:r>
              <a:rPr lang="fr-FR" dirty="0" smtClean="0"/>
              <a:t> </a:t>
            </a:r>
            <a:r>
              <a:rPr lang="fr-FR" dirty="0"/>
              <a:t>mai mare de 65 de </a:t>
            </a:r>
            <a:r>
              <a:rPr lang="fr-FR" dirty="0" err="1"/>
              <a:t>ani</a:t>
            </a:r>
            <a:r>
              <a:rPr lang="fr-FR" dirty="0"/>
              <a:t> </a:t>
            </a:r>
            <a:r>
              <a:rPr lang="fr-FR" dirty="0" err="1"/>
              <a:t>sau</a:t>
            </a:r>
            <a:r>
              <a:rPr lang="fr-FR" dirty="0"/>
              <a:t> mai </a:t>
            </a:r>
            <a:r>
              <a:rPr lang="fr-FR" dirty="0" err="1"/>
              <a:t>mică</a:t>
            </a:r>
            <a:r>
              <a:rPr lang="fr-FR" dirty="0"/>
              <a:t> de 5 </a:t>
            </a:r>
            <a:r>
              <a:rPr lang="fr-FR" dirty="0" err="1"/>
              <a:t>ani</a:t>
            </a:r>
            <a:r>
              <a:rPr lang="fr-FR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Căderi </a:t>
            </a:r>
            <a:r>
              <a:rPr lang="ro-RO" dirty="0"/>
              <a:t>anterioare;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Alterări </a:t>
            </a:r>
            <a:r>
              <a:rPr lang="ro-RO" dirty="0"/>
              <a:t>ale stării de </a:t>
            </a:r>
            <a:r>
              <a:rPr lang="ro-RO" dirty="0" err="1"/>
              <a:t>conștiență</a:t>
            </a:r>
            <a:r>
              <a:rPr lang="ro-RO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Alterări </a:t>
            </a:r>
            <a:r>
              <a:rPr lang="ro-RO" dirty="0"/>
              <a:t>ale capacității de percepție senzorială;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Alterări </a:t>
            </a:r>
            <a:r>
              <a:rPr lang="ro-RO" dirty="0"/>
              <a:t>ale capacității motorii;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Mobilitate </a:t>
            </a:r>
            <a:r>
              <a:rPr lang="it-IT" dirty="0"/>
              <a:t>și echilibru precare, astenie;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Tulburări </a:t>
            </a:r>
            <a:r>
              <a:rPr lang="ro-RO" dirty="0"/>
              <a:t>ale facultăților mintale;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Dificultate </a:t>
            </a:r>
            <a:r>
              <a:rPr lang="ro-RO" dirty="0"/>
              <a:t>sau incapacitate de a controla sfincterele;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Existența </a:t>
            </a:r>
            <a:r>
              <a:rPr lang="ro-RO" dirty="0"/>
              <a:t>barierelor comunicative;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Alterări </a:t>
            </a:r>
            <a:r>
              <a:rPr lang="ro-RO" dirty="0"/>
              <a:t>ale stării nutriționale: obezitate, carențe nutriționale, deficit </a:t>
            </a:r>
            <a:r>
              <a:rPr lang="ro-RO" dirty="0" err="1"/>
              <a:t>vitaminic</a:t>
            </a:r>
            <a:r>
              <a:rPr lang="ro-RO" dirty="0"/>
              <a:t> și deshidratare;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/>
              <a:t>Graviditate</a:t>
            </a:r>
            <a:r>
              <a:rPr lang="ro-RO" dirty="0"/>
              <a:t>, lăuzie.</a:t>
            </a:r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9" y="674323"/>
            <a:ext cx="2129327" cy="12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9436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             </a:t>
            </a:r>
            <a:r>
              <a:rPr lang="ro-RO" b="1" i="1" dirty="0" smtClean="0">
                <a:solidFill>
                  <a:prstClr val="black"/>
                </a:solidFill>
                <a:latin typeface="TimesNewRomanPS-BoldItalicMT"/>
              </a:rPr>
              <a:t>Factori </a:t>
            </a:r>
            <a:r>
              <a:rPr lang="ro-RO" b="1" i="1" dirty="0">
                <a:solidFill>
                  <a:prstClr val="black"/>
                </a:solidFill>
                <a:latin typeface="TimesNewRomanPS-BoldItalicMT"/>
              </a:rPr>
              <a:t>intrinseci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2. Factori 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proprii bolii de care suferă: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>
                <a:latin typeface="TimesNewRomanPSMT"/>
              </a:rPr>
              <a:t>Boli </a:t>
            </a:r>
            <a:r>
              <a:rPr lang="it-IT" dirty="0">
                <a:latin typeface="TimesNewRomanPSMT"/>
              </a:rPr>
              <a:t>neurologice, respiratorii, cardiace, articulare, imunologice, metabolice, cardiovasculare, musculo</a:t>
            </a:r>
          </a:p>
          <a:p>
            <a:pPr marL="0" indent="0">
              <a:buNone/>
            </a:pPr>
            <a:r>
              <a:rPr lang="ro-RO" dirty="0">
                <a:latin typeface="TimesNewRomanPSMT"/>
              </a:rPr>
              <a:t>scheletice;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NewRomanPSMT"/>
              </a:rPr>
              <a:t>Boli </a:t>
            </a:r>
            <a:r>
              <a:rPr lang="ro-RO" dirty="0">
                <a:latin typeface="TimesNewRomanPSMT"/>
              </a:rPr>
              <a:t>acute, reacutizări;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NewRomanPSMT"/>
              </a:rPr>
              <a:t>Lipsa </a:t>
            </a:r>
            <a:r>
              <a:rPr lang="ro-RO" dirty="0">
                <a:latin typeface="TimesNewRomanPSMT"/>
              </a:rPr>
              <a:t>de informa</a:t>
            </a:r>
            <a:r>
              <a:rPr lang="ro-RO" dirty="0">
                <a:latin typeface="LiberationSerif"/>
              </a:rPr>
              <a:t>ț</a:t>
            </a:r>
            <a:r>
              <a:rPr lang="ro-RO" dirty="0">
                <a:latin typeface="TimesNewRomanPSMT"/>
              </a:rPr>
              <a:t>ii din partea pacientului referitoare la boala de care suferă </a:t>
            </a:r>
            <a:r>
              <a:rPr lang="ro-RO" dirty="0">
                <a:latin typeface="LiberationSerif"/>
              </a:rPr>
              <a:t>ș</a:t>
            </a:r>
            <a:r>
              <a:rPr lang="ro-RO" dirty="0">
                <a:latin typeface="TimesNewRomanPSMT"/>
              </a:rPr>
              <a:t>i regimul terapeutic;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NewRomanPSMT"/>
              </a:rPr>
              <a:t>Durere </a:t>
            </a:r>
            <a:r>
              <a:rPr lang="ro-RO" dirty="0">
                <a:latin typeface="TimesNewRomanPSMT"/>
              </a:rPr>
              <a:t>acută sau cronică;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NewRomanPSMT"/>
              </a:rPr>
              <a:t>Obiceiuri </a:t>
            </a:r>
            <a:r>
              <a:rPr lang="ro-RO" dirty="0">
                <a:latin typeface="TimesNewRomanPSMT"/>
              </a:rPr>
              <a:t>toxice (alcoolism, consum de droguri...);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NewRomanPSMT"/>
              </a:rPr>
              <a:t>Pacient </a:t>
            </a:r>
            <a:r>
              <a:rPr lang="ro-RO" dirty="0">
                <a:latin typeface="TimesNewRomanPSMT"/>
              </a:rPr>
              <a:t>în proces chirurgical;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>
                <a:latin typeface="TimesNewRomanPSMT"/>
              </a:rPr>
              <a:t>Deficien</a:t>
            </a:r>
            <a:r>
              <a:rPr lang="it-IT" dirty="0" smtClean="0">
                <a:latin typeface="LiberationSerif"/>
              </a:rPr>
              <a:t>ț</a:t>
            </a:r>
            <a:r>
              <a:rPr lang="it-IT" dirty="0" smtClean="0">
                <a:latin typeface="TimesNewRomanPSMT"/>
              </a:rPr>
              <a:t>e </a:t>
            </a:r>
            <a:r>
              <a:rPr lang="it-IT" dirty="0">
                <a:latin typeface="TimesNewRomanPSMT"/>
              </a:rPr>
              <a:t>ale controlului termic corporal.</a:t>
            </a:r>
            <a:endParaRPr lang="ro-RO" dirty="0"/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0" y="747264"/>
            <a:ext cx="2160588" cy="11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33863"/>
            <a:ext cx="10515600" cy="1325563"/>
          </a:xfrm>
        </p:spPr>
        <p:txBody>
          <a:bodyPr/>
          <a:lstStyle/>
          <a:p>
            <a:r>
              <a:rPr lang="ro-RO" b="1" i="1" dirty="0" smtClean="0">
                <a:solidFill>
                  <a:prstClr val="black"/>
                </a:solidFill>
                <a:latin typeface="TimesNewRomanPS-BoldItalicMT"/>
              </a:rPr>
              <a:t>             Factori  </a:t>
            </a:r>
            <a:r>
              <a:rPr lang="ro-RO" b="1" i="1" dirty="0">
                <a:solidFill>
                  <a:prstClr val="black"/>
                </a:solidFill>
                <a:latin typeface="TimesNewRomanPS-BoldItalicMT"/>
              </a:rPr>
              <a:t>intrinseci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  <a:latin typeface="TimesNewRomanPS-BoldMT"/>
              </a:rPr>
              <a:t>3. </a:t>
            </a: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Factori 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deriva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LiberationSerif"/>
              </a:rPr>
              <a:t>ț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i din regimul terapeutic: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NewRomanPSMT"/>
              </a:rPr>
              <a:t>Caracteristici </a:t>
            </a:r>
            <a:r>
              <a:rPr lang="ro-RO" dirty="0">
                <a:latin typeface="TimesNewRomanPSMT"/>
              </a:rPr>
              <a:t>ale regimului terapeutic, efecte adverse ale medicamentelor (</a:t>
            </a:r>
            <a:r>
              <a:rPr lang="ro-RO" dirty="0" err="1">
                <a:latin typeface="TimesNewRomanPSMT"/>
              </a:rPr>
              <a:t>antihipertensive</a:t>
            </a:r>
            <a:r>
              <a:rPr lang="ro-RO" dirty="0">
                <a:latin typeface="TimesNewRomanPSMT"/>
              </a:rPr>
              <a:t>, </a:t>
            </a:r>
            <a:r>
              <a:rPr lang="ro-RO" dirty="0" err="1">
                <a:latin typeface="TimesNewRomanPSMT"/>
              </a:rPr>
              <a:t>antiaritmice</a:t>
            </a:r>
            <a:r>
              <a:rPr lang="ro-RO" dirty="0">
                <a:latin typeface="TimesNewRomanPSMT"/>
              </a:rPr>
              <a:t>,</a:t>
            </a:r>
          </a:p>
          <a:p>
            <a:pPr marL="0" indent="0">
              <a:buNone/>
            </a:pPr>
            <a:r>
              <a:rPr lang="ro-RO" dirty="0">
                <a:latin typeface="TimesNewRomanPSMT"/>
              </a:rPr>
              <a:t>diuretice, vasodilatatoare, analgezice, </a:t>
            </a:r>
            <a:r>
              <a:rPr lang="ro-RO" dirty="0" err="1">
                <a:latin typeface="TimesNewRomanPSMT"/>
              </a:rPr>
              <a:t>sedante</a:t>
            </a:r>
            <a:r>
              <a:rPr lang="ro-RO" dirty="0">
                <a:latin typeface="TimesNewRomanPSMT"/>
              </a:rPr>
              <a:t>, tranchilizante, hipnotice, </a:t>
            </a:r>
            <a:r>
              <a:rPr lang="ro-RO" dirty="0" err="1">
                <a:latin typeface="TimesNewRomanPSMT"/>
              </a:rPr>
              <a:t>miorelaxante</a:t>
            </a:r>
            <a:r>
              <a:rPr lang="ro-RO" dirty="0">
                <a:latin typeface="TimesNewRomanPSMT"/>
              </a:rPr>
              <a:t>, antihistaminice,</a:t>
            </a:r>
          </a:p>
          <a:p>
            <a:pPr marL="0" indent="0">
              <a:buNone/>
            </a:pPr>
            <a:r>
              <a:rPr lang="ro-RO" dirty="0">
                <a:latin typeface="TimesNewRomanPSMT"/>
              </a:rPr>
              <a:t>antidiabetice, </a:t>
            </a:r>
            <a:r>
              <a:rPr lang="ro-RO" dirty="0" err="1">
                <a:latin typeface="TimesNewRomanPSMT"/>
              </a:rPr>
              <a:t>antiepileptice</a:t>
            </a:r>
            <a:r>
              <a:rPr lang="ro-RO" dirty="0">
                <a:latin typeface="TimesNewRomanPSMT"/>
              </a:rPr>
              <a:t>, </a:t>
            </a:r>
            <a:r>
              <a:rPr lang="ro-RO" dirty="0" err="1">
                <a:latin typeface="TimesNewRomanPSMT"/>
              </a:rPr>
              <a:t>betablocante</a:t>
            </a:r>
            <a:r>
              <a:rPr lang="ro-RO" dirty="0">
                <a:latin typeface="TimesNewRomanPSMT"/>
              </a:rPr>
              <a:t>...);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NewRomanPSMT"/>
              </a:rPr>
              <a:t>Pacien</a:t>
            </a:r>
            <a:r>
              <a:rPr lang="ro-RO" dirty="0" smtClean="0">
                <a:latin typeface="LiberationSerif"/>
              </a:rPr>
              <a:t>ț</a:t>
            </a:r>
            <a:r>
              <a:rPr lang="ro-RO" dirty="0" smtClean="0">
                <a:latin typeface="TimesNewRomanPSMT"/>
              </a:rPr>
              <a:t>i </a:t>
            </a:r>
            <a:r>
              <a:rPr lang="ro-RO" dirty="0">
                <a:latin typeface="TimesNewRomanPSMT"/>
              </a:rPr>
              <a:t>cu dispozitive sau proteze implantate;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NewRomanPSMT"/>
              </a:rPr>
              <a:t>Dispozitive </a:t>
            </a:r>
            <a:r>
              <a:rPr lang="ro-RO" dirty="0">
                <a:latin typeface="TimesNewRomanPSMT"/>
              </a:rPr>
              <a:t>suport utilizate de pacient în vederea deplasării sau imobilizării.</a:t>
            </a:r>
          </a:p>
          <a:p>
            <a:pPr marL="0" indent="0">
              <a:buNone/>
            </a:pPr>
            <a:r>
              <a:rPr lang="ro-RO" b="1" dirty="0" smtClean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4. Factori 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deriva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LiberationSerif"/>
              </a:rPr>
              <a:t>ț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i din atitudinea pacientului fa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LiberationSerif"/>
              </a:rPr>
              <a:t>ț</a:t>
            </a:r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TimesNewRomanPSMT"/>
              </a:rPr>
              <a:t>ă de boală;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NewRomanPSMT"/>
              </a:rPr>
              <a:t>Lipsa </a:t>
            </a:r>
            <a:r>
              <a:rPr lang="ro-RO" dirty="0">
                <a:latin typeface="TimesNewRomanPSMT"/>
              </a:rPr>
              <a:t>mobilizării pentru a face fa</a:t>
            </a:r>
            <a:r>
              <a:rPr lang="ro-RO" dirty="0">
                <a:latin typeface="LiberationSerif"/>
              </a:rPr>
              <a:t>ț</a:t>
            </a:r>
            <a:r>
              <a:rPr lang="ro-RO" dirty="0">
                <a:latin typeface="TimesNewRomanPSMT"/>
              </a:rPr>
              <a:t>ă bolii;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o-RO" dirty="0" smtClean="0">
                <a:latin typeface="TimesNewRomanPSMT"/>
              </a:rPr>
              <a:t>Conduită </a:t>
            </a:r>
            <a:r>
              <a:rPr lang="ro-RO" dirty="0">
                <a:latin typeface="TimesNewRomanPSMT"/>
              </a:rPr>
              <a:t>de risc;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 smtClean="0">
                <a:latin typeface="TimesNewRomanPSMT"/>
              </a:rPr>
              <a:t>Lipsa </a:t>
            </a:r>
            <a:r>
              <a:rPr lang="pt-BR" dirty="0">
                <a:latin typeface="TimesNewRomanPSMT"/>
              </a:rPr>
              <a:t>cererii de ajutor atunci când este necesar.</a:t>
            </a:r>
            <a:endParaRPr lang="ro-RO" dirty="0"/>
          </a:p>
        </p:txBody>
      </p:sp>
      <p:pic>
        <p:nvPicPr>
          <p:cNvPr id="4" name="Substituent conținu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3" y="643914"/>
            <a:ext cx="2756876" cy="138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1283</Words>
  <Application>Microsoft Office PowerPoint</Application>
  <PresentationFormat>Widescreen</PresentationFormat>
  <Paragraphs>205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Garamond</vt:lpstr>
      <vt:lpstr>LiberationSerif</vt:lpstr>
      <vt:lpstr>Times New Roman</vt:lpstr>
      <vt:lpstr>TimesNewRomanPS-BoldItalicMT</vt:lpstr>
      <vt:lpstr>TimesNewRomanPS-BoldMT</vt:lpstr>
      <vt:lpstr>TimesNewRomanPSMT</vt:lpstr>
      <vt:lpstr>Wingdings</vt:lpstr>
      <vt:lpstr>Organic</vt:lpstr>
      <vt:lpstr>Document</vt:lpstr>
      <vt:lpstr>PREVENIREA CĂDERILOR</vt:lpstr>
      <vt:lpstr>PowerPoint Presentation</vt:lpstr>
      <vt:lpstr>PowerPoint Presentation</vt:lpstr>
      <vt:lpstr> Factori extrinseci pe          Factori de risc extrinseci persoanei</vt:lpstr>
      <vt:lpstr>Factori de risc extrinseci persoanei</vt:lpstr>
      <vt:lpstr>Factori de risc extrinseci persoanei</vt:lpstr>
      <vt:lpstr>                Factori intrinseci</vt:lpstr>
      <vt:lpstr>             Factori intrinseci</vt:lpstr>
      <vt:lpstr>             Factori  intrinseci</vt:lpstr>
      <vt:lpstr>                 Intervenţii ale personalului</vt:lpstr>
      <vt:lpstr>             Măsuri preventive -I</vt:lpstr>
      <vt:lpstr>Măsuri preventive -II</vt:lpstr>
      <vt:lpstr>Măsuri preventive -III</vt:lpstr>
      <vt:lpstr>Măsuri preventive -IV</vt:lpstr>
      <vt:lpstr>Măsuri preventive -V</vt:lpstr>
      <vt:lpstr>                         PLANUL DE ÎNGRIJIRI ASOCIAT                                 DIAGNOSTICULUI „RISC DE CĂDERE”</vt:lpstr>
      <vt:lpstr>                      PLANUL DE ÎNGRIJIRI ASOCIAT                                  DIAGNOSTICULUI „RISC DE CĂDERE”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PREVENIREA CĂDERILOR</dc:title>
  <dc:creator>ati</dc:creator>
  <cp:lastModifiedBy>ati2</cp:lastModifiedBy>
  <cp:revision>20</cp:revision>
  <dcterms:created xsi:type="dcterms:W3CDTF">2020-03-09T10:58:24Z</dcterms:created>
  <dcterms:modified xsi:type="dcterms:W3CDTF">2022-06-06T08:18:41Z</dcterms:modified>
</cp:coreProperties>
</file>