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45" r:id="rId2"/>
    <p:sldId id="257" r:id="rId3"/>
    <p:sldId id="258" r:id="rId4"/>
    <p:sldId id="286" r:id="rId5"/>
    <p:sldId id="289" r:id="rId6"/>
    <p:sldId id="317" r:id="rId7"/>
    <p:sldId id="393" r:id="rId8"/>
    <p:sldId id="262" r:id="rId9"/>
    <p:sldId id="395" r:id="rId10"/>
    <p:sldId id="444" r:id="rId11"/>
    <p:sldId id="267" r:id="rId12"/>
    <p:sldId id="268" r:id="rId13"/>
    <p:sldId id="396" r:id="rId14"/>
    <p:sldId id="290" r:id="rId15"/>
    <p:sldId id="397" r:id="rId16"/>
    <p:sldId id="291" r:id="rId17"/>
    <p:sldId id="281" r:id="rId18"/>
    <p:sldId id="398" r:id="rId19"/>
    <p:sldId id="295" r:id="rId20"/>
    <p:sldId id="403" r:id="rId21"/>
    <p:sldId id="404" r:id="rId22"/>
    <p:sldId id="296" r:id="rId23"/>
    <p:sldId id="297" r:id="rId24"/>
    <p:sldId id="298" r:id="rId25"/>
    <p:sldId id="407" r:id="rId26"/>
    <p:sldId id="406" r:id="rId27"/>
    <p:sldId id="448" r:id="rId28"/>
    <p:sldId id="304" r:id="rId29"/>
    <p:sldId id="408" r:id="rId30"/>
    <p:sldId id="343" r:id="rId31"/>
    <p:sldId id="344" r:id="rId32"/>
    <p:sldId id="300" r:id="rId33"/>
    <p:sldId id="410" r:id="rId34"/>
    <p:sldId id="302" r:id="rId35"/>
    <p:sldId id="309" r:id="rId36"/>
    <p:sldId id="320" r:id="rId37"/>
    <p:sldId id="319" r:id="rId38"/>
    <p:sldId id="445" r:id="rId39"/>
    <p:sldId id="446" r:id="rId40"/>
    <p:sldId id="447" r:id="rId41"/>
    <p:sldId id="415" r:id="rId42"/>
    <p:sldId id="337" r:id="rId43"/>
    <p:sldId id="271" r:id="rId44"/>
    <p:sldId id="273" r:id="rId45"/>
    <p:sldId id="274" r:id="rId46"/>
    <p:sldId id="275" r:id="rId47"/>
    <p:sldId id="276" r:id="rId48"/>
    <p:sldId id="44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102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A76E1-0CAB-414E-B806-73C3797D2703}" type="datetimeFigureOut">
              <a:rPr lang="ro-RO" smtClean="0"/>
              <a:pPr/>
              <a:t>6/6/2022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DDFA8-3C8E-42A0-81E1-F3D026EB778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07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ro-RO" dirty="0" smtClean="0"/>
              <a:t>Ţ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DDFA8-3C8E-42A0-81E1-F3D026EB7783}" type="slidenum">
              <a:rPr lang="ro-RO" smtClean="0"/>
              <a:pPr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876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DDFA8-3C8E-42A0-81E1-F3D026EB7783}" type="slidenum">
              <a:rPr lang="ro-RO" smtClean="0"/>
              <a:pPr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4310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DDFA8-3C8E-42A0-81E1-F3D026EB7783}" type="slidenum">
              <a:rPr lang="ro-RO" smtClean="0"/>
              <a:pPr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350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3.ANTIINFLAMATOARELE  NESTEROIDIENE 			</a:t>
            </a:r>
            <a:r>
              <a:rPr lang="ro-RO" sz="1200" b="1" i="1" u="sng" dirty="0" smtClean="0">
                <a:latin typeface="Calibri" pitchFamily="34" charset="0"/>
                <a:cs typeface="Times New Roman" pitchFamily="18" charset="0"/>
              </a:rPr>
              <a:t>Concluzii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ro-RO" sz="1200" b="1" i="1" dirty="0" err="1" smtClean="0">
                <a:latin typeface="Calibri" pitchFamily="34" charset="0"/>
                <a:cs typeface="Times New Roman" pitchFamily="18" charset="0"/>
              </a:rPr>
              <a:t>-utile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 ca terapie complementară pentru chirurgia majoră pentru a reduce </a:t>
            </a:r>
            <a:r>
              <a:rPr lang="ro-RO" sz="1200" b="1" i="1" dirty="0" err="1" smtClean="0">
                <a:latin typeface="Calibri" pitchFamily="34" charset="0"/>
                <a:cs typeface="Times New Roman" pitchFamily="18" charset="0"/>
              </a:rPr>
              <a:t>opioizii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 in </a:t>
            </a:r>
            <a:r>
              <a:rPr lang="ro-RO" sz="1200" b="1" i="1" dirty="0" err="1" smtClean="0">
                <a:latin typeface="Calibri" pitchFamily="34" charset="0"/>
                <a:cs typeface="Times New Roman" pitchFamily="18" charset="0"/>
              </a:rPr>
              <a:t>postoperator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200" b="1" i="1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de la 17% la 70%		</a:t>
            </a:r>
            <a:r>
              <a:rPr lang="en-US" sz="12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1200" b="1" i="1" dirty="0" err="1" smtClean="0">
                <a:latin typeface="Calibri" pitchFamily="34" charset="0"/>
                <a:cs typeface="Times New Roman" pitchFamily="18" charset="0"/>
              </a:rPr>
              <a:t>-reduce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 incidenta </a:t>
            </a:r>
            <a:r>
              <a:rPr lang="ro-RO" sz="1200" b="1" i="1" dirty="0" err="1" smtClean="0">
                <a:latin typeface="Calibri" pitchFamily="34" charset="0"/>
                <a:cs typeface="Times New Roman" pitchFamily="18" charset="0"/>
              </a:rPr>
              <a:t>aparitiei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1200" b="1" i="1" dirty="0" err="1" smtClean="0">
                <a:latin typeface="Calibri" pitchFamily="34" charset="0"/>
                <a:cs typeface="Times New Roman" pitchFamily="18" charset="0"/>
              </a:rPr>
              <a:t>reactiilor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 adverse ca depresia respiratorie si ileusul intestinal		</a:t>
            </a:r>
            <a:r>
              <a:rPr lang="en-US" sz="1200" b="1" i="1" dirty="0" smtClean="0">
                <a:latin typeface="Calibri" pitchFamily="34" charset="0"/>
                <a:cs typeface="Times New Roman" pitchFamily="18" charset="0"/>
              </a:rPr>
              <a:t>												</a:t>
            </a:r>
            <a:r>
              <a:rPr lang="ro-RO" sz="1200" b="1" i="1" dirty="0" err="1" smtClean="0">
                <a:latin typeface="Calibri" pitchFamily="34" charset="0"/>
                <a:cs typeface="Times New Roman" pitchFamily="18" charset="0"/>
              </a:rPr>
              <a:t>-monoterapie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 in chirurgia minora in primele 24-48 ore		</a:t>
            </a:r>
            <a:r>
              <a:rPr lang="en-US" sz="12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ro-RO" sz="1200" b="1" i="1" dirty="0" err="1" smtClean="0">
                <a:latin typeface="Calibri" pitchFamily="34" charset="0"/>
                <a:cs typeface="Times New Roman" pitchFamily="18" charset="0"/>
              </a:rPr>
              <a:t>-avantaj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 prin absenta efectelor </a:t>
            </a:r>
            <a:r>
              <a:rPr lang="ro-RO" sz="1200" b="1" i="1" dirty="0" err="1" smtClean="0">
                <a:latin typeface="Calibri" pitchFamily="34" charset="0"/>
                <a:cs typeface="Times New Roman" pitchFamily="18" charset="0"/>
              </a:rPr>
              <a:t>hemodinamice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 si cardiace, reluarea mai rapida a </a:t>
            </a:r>
            <a:r>
              <a:rPr lang="ro-RO" sz="1200" b="1" i="1" dirty="0" err="1" smtClean="0">
                <a:latin typeface="Calibri" pitchFamily="34" charset="0"/>
                <a:cs typeface="Times New Roman" pitchFamily="18" charset="0"/>
              </a:rPr>
              <a:t>functiei</a:t>
            </a:r>
            <a:r>
              <a:rPr lang="ro-RO" sz="1200" b="1" i="1" dirty="0" smtClean="0">
                <a:latin typeface="Calibri" pitchFamily="34" charset="0"/>
                <a:cs typeface="Times New Roman" pitchFamily="18" charset="0"/>
              </a:rPr>
              <a:t> intestinale si incidenta redusa a spasmului vezicii urinare</a:t>
            </a:r>
            <a:endParaRPr lang="ro-RO" sz="1200" i="1" dirty="0" smtClean="0">
              <a:latin typeface="Calibri" pitchFamily="34" charset="0"/>
              <a:cs typeface="Times New Roman" pitchFamily="18" charset="0"/>
            </a:endParaRP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DDFA8-3C8E-42A0-81E1-F3D026EB7783}" type="slidenum">
              <a:rPr lang="ro-RO" smtClean="0"/>
              <a:pPr/>
              <a:t>37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640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unghi drep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u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7" name="Subtitlu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grpSp>
        <p:nvGrpSpPr>
          <p:cNvPr id="2" name="Grupar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ă liberă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ă liberă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ă liberă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drep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ubstituent dată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ubstituent număr diapozitiv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u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În zigzag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În zigzag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u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Formă liberă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ă liberă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unghi drep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drep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În zigzag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În zigzag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ă liberă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ă liberă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unghi drep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drep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stituent titl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0" name="Substituent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9E95C5-1AE6-4E33-B1D7-D98E5765AB3E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22" name="Substituent subsol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677068-A6BE-464F-B115-DCEA0FD81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8077200" cy="441960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36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36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Calibri" pitchFamily="34" charset="0"/>
                <a:cs typeface="Times New Roman" pitchFamily="18" charset="0"/>
              </a:rPr>
              <a:t>MANAGEMENTUL</a:t>
            </a:r>
            <a:r>
              <a:rPr lang="ro-RO" sz="36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Calibri" pitchFamily="34" charset="0"/>
                <a:cs typeface="Times New Roman" pitchFamily="18" charset="0"/>
              </a:rPr>
              <a:t> DURERII  ACUTE</a:t>
            </a:r>
            <a:r>
              <a:rPr lang="ro-RO" sz="3600" i="1" dirty="0" smtClean="0"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en-US" sz="3600" i="1" dirty="0" smtClean="0">
                <a:latin typeface="Calibri" pitchFamily="34" charset="0"/>
                <a:cs typeface="Times New Roman" pitchFamily="18" charset="0"/>
              </a:rPr>
              <a:t>   		</a:t>
            </a:r>
            <a:r>
              <a:rPr lang="ro-RO" sz="3600" i="1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en-US" sz="3600" i="1" dirty="0" smtClean="0">
                <a:latin typeface="Calibri" pitchFamily="34" charset="0"/>
                <a:cs typeface="Times New Roman" pitchFamily="18" charset="0"/>
              </a:rPr>
              <a:t>POSTOPERATORII 	  </a:t>
            </a:r>
            <a:r>
              <a:rPr lang="en-US" sz="3200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3100" i="1" dirty="0" smtClean="0">
                <a:latin typeface="Franklin Gothic Heavy" pitchFamily="34" charset="0"/>
                <a:cs typeface="Times New Roman" pitchFamily="18" charset="0"/>
              </a:rPr>
              <a:t>									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						   		                        </a:t>
            </a:r>
            <a:r>
              <a:rPr lang="en-US" sz="2000" i="1" dirty="0" smtClean="0">
                <a:latin typeface="Calibri" pitchFamily="34" charset="0"/>
                <a:cs typeface="Times New Roman" pitchFamily="18" charset="0"/>
              </a:rPr>
              <a:t> 	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ro-RO" sz="18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97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PLAN DE INGRIJIRE (NURSING)</a:t>
            </a:r>
          </a:p>
          <a:p>
            <a:pPr algn="ctr">
              <a:buNone/>
            </a:pPr>
            <a:endParaRPr lang="en-US" sz="24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o-RO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DUREREA  ŞI  NURSINGUL  SUNT 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DOU</a:t>
            </a:r>
            <a:r>
              <a:rPr lang="ro-RO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NO</a:t>
            </a:r>
            <a:r>
              <a:rPr lang="ro-RO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IUNI  									INSEPARABILE</a:t>
            </a:r>
            <a:r>
              <a:rPr lang="ro-RO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o-RO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DEOARECE   EVALUAREA  ŞI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									</a:t>
            </a:r>
            <a:r>
              <a:rPr lang="ro-RO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MANAGEMENTUL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o-RO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DURERII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o-RO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FAC  PARTE  DIN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								</a:t>
            </a:r>
            <a:r>
              <a:rPr lang="ro-RO" sz="2400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ATRIBUŢIILE  ASISTENŢILOR  MEDICALI!</a:t>
            </a:r>
            <a:endParaRPr lang="ro-RO" sz="2400" b="1" i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ROLUL  ASISTENTEI  MEDICALE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IN MANAGEMENTUL DURERII </a:t>
            </a:r>
            <a:endParaRPr lang="en-US" sz="2800" i="1" dirty="0" smtClean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7600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=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acut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provocat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leziuni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ale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esuturilor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prezent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p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â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la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vindecarea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lor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S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datoreaz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:	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unor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leziuni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preexistente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-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procedurii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chirurgicale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(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tuburi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dren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sond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nazogastric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sond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uretro-vezical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)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complica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iilor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asocierii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factorilor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enumera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en-US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DUREREA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 POSTOPERATORIE 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		  </a:t>
            </a:r>
            <a:r>
              <a:rPr lang="en-US" sz="20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este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asociat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cu 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spuns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biologic complex la stress, care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poate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nociv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este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previzibil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intensitatea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depinde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tipul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extensia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interven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complica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ţi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v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â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rst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experien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anterioare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 are component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cutanat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somatic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visceral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ă.</a:t>
            </a:r>
            <a:endParaRPr lang="en-US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DUREREA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 POSTOPERATORIE 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-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component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psihic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important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                                            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-determină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comportament specific: agitaţie, grimase, gemete, ţipete sau, dimpotrivă, comportament de non-recunoaştere şi suferinţă   ”în tăcere”;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controlul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ocup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un loc cardinal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n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managementul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pre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postoperator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vizeaz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calit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ăţ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vieţii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pacientului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influen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eaz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calitatea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actului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medical 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evolutia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postoperatorie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en-US" sz="2400" b="1"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DUREREA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 POSTOPERATORIE </a:t>
            </a:r>
            <a:endParaRPr lang="ro-RO" sz="28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092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</a:t>
            </a:r>
            <a:r>
              <a:rPr lang="ro-RO" sz="2400" dirty="0" smtClean="0"/>
              <a:t>	   </a:t>
            </a:r>
            <a:r>
              <a:rPr lang="en-US" sz="2400" dirty="0" smtClean="0"/>
              <a:t> </a:t>
            </a:r>
            <a:r>
              <a:rPr lang="ro-RO" sz="2400" dirty="0" smtClean="0"/>
              <a:t>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1.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mpiedic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mobilizarea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          							          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2.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epuizeaz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energia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mental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fizic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	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 	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3. produce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privare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somn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anxietate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sentiment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neputin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 	4.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HTA, creşte frecvenţa cardiacă, creşte debitul cardiac,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riscu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de aritmii cardiace, ischemie miocardică;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	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5.cre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riscul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insuficien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cardiac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 	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6.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riscul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coagulabilit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ăţ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tromboembolismului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postoperator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endParaRPr lang="en-US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 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CONSECIN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ELE  DURERII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 POSTOPERATORII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i="1" dirty="0" smtClean="0">
                <a:latin typeface="Calibri" pitchFamily="34" charset="0"/>
                <a:cs typeface="Times New Roman" pitchFamily="18" charset="0"/>
              </a:rPr>
              <a:t>1</a:t>
            </a:r>
            <a:endParaRPr lang="en-US" sz="2400" i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7.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alterarea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func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respiratorii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prin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imobilitate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reflex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toracelui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abdomenului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   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8.inhibarea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tusei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cu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reten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secre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atelectazie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infec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pulmonare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hipoxemie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	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9.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revenirea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lent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activit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ăţ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normale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digestive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10.ileus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paralitic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reten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urin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11.sc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imunit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ăţ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12.disfunc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cognitiv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ă.</a:t>
            </a:r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CONSECIN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ELE  DURERII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 POSTOPERATORII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 2</a:t>
            </a:r>
            <a:endParaRPr lang="ro-RO" sz="28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0166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rata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recuperare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prin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mbun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t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ăţ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confortului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pacientului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reducerea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stresului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fizic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mental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		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mbun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t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ăţ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func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pulmonar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;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		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scade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stresul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cardiovascular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	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scade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inciden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:-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complica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iilor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pulmonare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                      			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complica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iilor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cardiovasculare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                   		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tulbur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rilor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gastrointestinale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reten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urinare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-alter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imunologice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   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	                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complica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iilor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septice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                     			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mortalit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ăţii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la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pacien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 cu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risc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crescut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cronice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neuropate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	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		S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cad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costurile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ingrijire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!</a:t>
            </a:r>
            <a:endParaRPr lang="en-US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BENEFICIILE  CLINICE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ALE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ANALGEZIEI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Săgeată curbată în jos 3"/>
          <p:cNvSpPr/>
          <p:nvPr/>
        </p:nvSpPr>
        <p:spPr>
          <a:xfrm>
            <a:off x="1219200" y="4724400"/>
            <a:ext cx="1216152" cy="9144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0166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Cauze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cunoştinţe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insuficient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e;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teama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complica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asociate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medica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analgetice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â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t 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pacientului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â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t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personalului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ngrijire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( sedare, depresie respiratorie, risc de dependenţă);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evaluare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necorespunz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toare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-durerea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este considerată în mod greşit ca o parte inevitabilă a chirurgiei.						</a:t>
            </a:r>
            <a:endParaRPr lang="en-US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   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TRATAMENTUL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INEFICIENT 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i="1" dirty="0" err="1" smtClean="0">
                <a:latin typeface="Calibri" pitchFamily="34" charset="0"/>
                <a:cs typeface="Times New Roman" pitchFamily="18" charset="0"/>
              </a:rPr>
              <a:t>Cauze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-se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 consideră că dacă pacientul nu ac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u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ză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 durere la ora programată pentru administrarea 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analgeticului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, doza poate fi omisă;								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-subestimarea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Calibri" pitchFamily="34" charset="0"/>
                <a:cs typeface="Times New Roman" pitchFamily="18" charset="0"/>
              </a:rPr>
              <a:t>intensit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ăţ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ii 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durerii;						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						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-lipsa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 unei orientări unitare în evaluarea durerii postoperatorii ( instrumente de evaluare);				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-scopurile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 controlului durerii nu au fost discutate cu pacientul ;							</a:t>
            </a:r>
            <a:r>
              <a:rPr lang="ro-RO" sz="28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sesiunile de informare dedicate durerii în general şi durerii postoperatorii  în special, adresate medicilor şi asistenţilor medicali, sunt rare.</a:t>
            </a:r>
            <a:endParaRPr lang="en-US" sz="2800" b="1"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TRATAMENTUL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INEFICIENT</a:t>
            </a:r>
            <a:endParaRPr lang="ro-RO" sz="28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i="1" u="sng" dirty="0" smtClean="0">
                <a:latin typeface="Calibri" pitchFamily="34" charset="0"/>
                <a:cs typeface="Times New Roman" pitchFamily="18" charset="0"/>
              </a:rPr>
              <a:t>1.ANALGEZIA  PARENTERAL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u="sng" dirty="0" smtClean="0">
                <a:latin typeface="Calibri" pitchFamily="34" charset="0"/>
                <a:cs typeface="Times New Roman" pitchFamily="18" charset="0"/>
              </a:rPr>
              <a:t>  CU  OPIOIDE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                   						 </a:t>
            </a:r>
            <a:r>
              <a:rPr lang="en-US" sz="2400" b="1" i="1" u="sng" dirty="0" err="1" smtClean="0">
                <a:latin typeface="Calibri" pitchFamily="34" charset="0"/>
                <a:cs typeface="Times New Roman" pitchFamily="18" charset="0"/>
              </a:rPr>
              <a:t>Opioizii</a:t>
            </a:r>
            <a:r>
              <a:rPr lang="en-US" sz="2400" b="1" i="1" u="sng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(peste 20)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=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analgeticele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elec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pentru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controlul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DPO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moderat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/sever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Clasificare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: a) 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naturali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morfina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codeina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semisintetici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–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diamorfina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				              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sintetici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petidina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(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mialginul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) 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tramadolul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fortralul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b)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n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func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tipul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pentru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care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sunt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folosi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opioizi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slabi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pentru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u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moderate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opioide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majore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pentru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moderate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severe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	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Morfina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=etalon , </a:t>
            </a:r>
            <a:r>
              <a:rPr lang="ro-RO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”</a:t>
            </a:r>
            <a:r>
              <a:rPr lang="ro-RO" sz="2400" b="1" i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opioidul</a:t>
            </a:r>
            <a:r>
              <a:rPr lang="ro-RO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standard”.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</a:t>
            </a:r>
            <a:endParaRPr lang="en-US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100" i="1" dirty="0" smtClean="0">
                <a:latin typeface="Calibri" pitchFamily="34" charset="0"/>
                <a:cs typeface="Times New Roman" pitchFamily="18" charset="0"/>
              </a:rPr>
              <a:t>ASIGURAREA  ANALGEZIEI  POSTOPERATORII</a:t>
            </a:r>
            <a:endParaRPr lang="en-US" sz="3100" i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711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DEFINI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IE DE CONSENS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Times New Roman" pitchFamily="18" charset="0"/>
              </a:rPr>
              <a:t>=</a:t>
            </a:r>
            <a:r>
              <a:rPr lang="ro-RO" sz="24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EXPERIEN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SENZORIAL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 EMO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IONAL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DEZAGREABIL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DAT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DE O LEZIUNE TISULAR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REAL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, POTEN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IAL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SAU EXPERIEN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DESCRIS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IN TERMENII  UNEI  ASEMENEA  LEZIUNI  (1986)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endParaRPr lang="en-US" sz="2400" b="1"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CARACTER  -data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mai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multi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factori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                      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efecte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multiple,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organice</a:t>
            </a:r>
            <a:endParaRPr lang="en-US" sz="2400" b="1"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               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influenteaza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fizic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psihic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pacientul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       	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400" b="1" i="1" dirty="0">
                <a:latin typeface="Calibri" pitchFamily="34" charset="0"/>
                <a:cs typeface="Times New Roman" pitchFamily="18" charset="0"/>
              </a:rPr>
              <a:t>- ADĂUGATĂ  CA  PARAMETRU  DE MĂSURAT ÎN CADRUL SUPRAVEGHERII , CA  AL CINCILEA  SEMN VITAL </a:t>
            </a: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DUREREA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O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pioizi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poten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submorfinic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</a:t>
            </a:r>
            <a:r>
              <a:rPr lang="en-US" sz="2400" b="1" i="1" u="sng" dirty="0" err="1" smtClean="0">
                <a:latin typeface="Calibri" pitchFamily="34" charset="0"/>
                <a:cs typeface="Times New Roman" pitchFamily="18" charset="0"/>
              </a:rPr>
              <a:t>Tramadolul</a:t>
            </a:r>
            <a:r>
              <a:rPr lang="en-US" sz="2400" b="1" i="1" u="sng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monoterapie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n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asociere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cu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analgetice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treapta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I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                               	 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controlul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moderate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moderat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-severe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          	 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poten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egal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cu 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petidinei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cu 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zecea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parte din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morfin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								 -50 mg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tramadol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ofer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analgezie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bun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DPO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moderat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pentru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DPO sever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doza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trebuie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crescut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 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inciden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depresiei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respiratorii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risc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sc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zut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convulsii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 			 			 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asocierea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cu AINS permit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reducerea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dozei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tramadol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scade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inciden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iilor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adverse (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grea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vom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); v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rs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turi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incoercibile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la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administrarea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direct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i.v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primei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doze-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diluat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n 100ml ser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fiziologic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o-RO" sz="2400" i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ASIGURAREA  ANALGEZIEI  POSTOPERATORII</a:t>
            </a:r>
            <a:endParaRPr lang="ro-RO" sz="28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O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pioizi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poten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submorfinic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</a:t>
            </a:r>
            <a:r>
              <a:rPr lang="ro-RO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Petidina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Mialgin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)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-opioid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sintetic indicat în dureri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colicative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puternice, IMA, dureri postoperatorii, analgezia din obstetrică;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	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analgezie, euforie, sedare, depresie respiratorie, mioză, bradicardie, dependenţă fizică;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-efect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similar morfinei, dar fără a fi însă superior;	   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-reacţii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adverse: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-greaţă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, vărsătura-incidenţă crescută;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 nervozitate,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tremor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, fasciculaţii, potenţial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convulsivant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(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nu sunt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antagonizate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naloxonă</a:t>
            </a:r>
            <a:r>
              <a:rPr lang="en-US" sz="2400" b="1" i="1" u="sng" dirty="0" smtClean="0">
                <a:latin typeface="Calibri" pitchFamily="34" charset="0"/>
                <a:cs typeface="Times New Roman" pitchFamily="18" charset="0"/>
              </a:rPr>
              <a:t>)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	Doza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analgetică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=20-25 mg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i.v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 lent. 				Plafonarea efectului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analgetic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la doze &gt;1mg/kg corp/zi.				</a:t>
            </a:r>
            <a:endParaRPr lang="ro-RO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ASIGURAREA  ANALGEZIEI  POSTOPERATORII</a:t>
            </a:r>
            <a:endParaRPr lang="ro-RO" sz="28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2452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O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pioizi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poten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submorfinic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				</a:t>
            </a:r>
            <a:r>
              <a:rPr lang="en-US" sz="2400" b="1" i="1" u="sng" dirty="0" err="1" smtClean="0">
                <a:latin typeface="Calibri" pitchFamily="34" charset="0"/>
                <a:cs typeface="Times New Roman" pitchFamily="18" charset="0"/>
              </a:rPr>
              <a:t>Pentazocina</a:t>
            </a:r>
            <a:r>
              <a:rPr lang="en-US" sz="2400" b="1" i="1" u="sng" dirty="0" smtClean="0">
                <a:latin typeface="Calibri" pitchFamily="34" charset="0"/>
                <a:cs typeface="Times New Roman" pitchFamily="18" charset="0"/>
              </a:rPr>
              <a:t> (</a:t>
            </a:r>
            <a:r>
              <a:rPr lang="en-US" sz="2400" b="1" i="1" u="sng" dirty="0" err="1" smtClean="0">
                <a:latin typeface="Calibri" pitchFamily="34" charset="0"/>
                <a:cs typeface="Times New Roman" pitchFamily="18" charset="0"/>
              </a:rPr>
              <a:t>fortralul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)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opioid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sintetic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folosi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pentru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moderat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moderat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-sever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     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    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reac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 adverse-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grea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v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rs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turi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    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administrare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i.m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i.v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. 30 mg la 3-4 ore, p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â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la 0,5mg/kg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corp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						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plafonare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doz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=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analgezie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maxim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la 1 mg/ kg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corp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zi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doz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peste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care nu se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mai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ob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efect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analgetic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suplimentar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doar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reac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 adverse :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halucina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efect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psihotic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depresie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respiratorie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. 														</a:t>
            </a:r>
            <a:r>
              <a:rPr lang="en-US" sz="2400" b="1" i="1" u="sng" dirty="0" err="1" smtClean="0">
                <a:latin typeface="Calibri" pitchFamily="34" charset="0"/>
                <a:cs typeface="Times New Roman" pitchFamily="18" charset="0"/>
              </a:rPr>
              <a:t>Consecin</a:t>
            </a: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limitarea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utiliz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; 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ghidurile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dup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2000 nu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mai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ioneaz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pentazocina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continu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s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fie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folosit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)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	 	    			</a:t>
            </a:r>
            <a:endParaRPr lang="en-US" sz="2400" b="1" i="1" u="sng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ASIGURAREA  ANALGEZIEI  POSTOPERATORII</a:t>
            </a:r>
            <a:endParaRPr lang="en-US" sz="28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940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Opiacee majore-potenţă egală sau superioară morfinei 									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Morfina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-analgezie, euforie.										          			 Reacţii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adverse-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vertij, greaţă, vărsături, 					constipaţie,tulburări cognitive şi 				psihomotorii, efecte endocrine; 											             - depresie respiratorie , sedare, 				mioză şi posibilă dependenţă. 			</a:t>
            </a:r>
            <a:r>
              <a:rPr lang="ro-RO" sz="1800" b="1" i="1" dirty="0" smtClean="0">
                <a:latin typeface="Calibri" pitchFamily="34" charset="0"/>
                <a:cs typeface="Times New Roman" pitchFamily="18" charset="0"/>
              </a:rPr>
              <a:t>	</a:t>
            </a:r>
            <a:endParaRPr lang="ro-RO" sz="18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3100" i="1" dirty="0" smtClean="0">
                <a:latin typeface="Calibri" pitchFamily="34" charset="0"/>
                <a:cs typeface="Times New Roman" pitchFamily="18" charset="0"/>
              </a:rPr>
              <a:t> ASIGURAREA  ANALGEZIEI  POSTOPERATORII</a:t>
            </a:r>
            <a:endParaRPr lang="ro-RO" sz="31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1800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Opiacee majore-potenţă egală sau superioară morfinei</a:t>
            </a: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Fentanyl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 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potenţă de 10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0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de ori mai mare decât morfina;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utilizat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intraoperator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( doze anestezice);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-utilizat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pentru infuzii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epidurale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 controlul analgeziei: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PCA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doza de încărcare=0,5microgr/kg,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concentraţie=10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microgr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/ml cu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bolus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1ml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blocare 5 minute ;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Contraindicaţii-alergie (rar).					 Avantaje-efect analgezic rapid.			Dezavantaje-cost şi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ef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e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cte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secundare similare cu ale morfinei.</a:t>
            </a:r>
            <a:endParaRPr lang="ro-RO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100" i="1" dirty="0" smtClean="0">
                <a:latin typeface="Calibri" pitchFamily="34" charset="0"/>
                <a:cs typeface="Times New Roman" pitchFamily="18" charset="0"/>
              </a:rPr>
              <a:t>ASIGURAREA  ANALGEZIEI  POSTOPERATORII</a:t>
            </a:r>
            <a:endParaRPr lang="ro-RO" sz="20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Remifentanyl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-opioid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extrem de puternic; 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									  	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folosit in anestezie; 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	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metabolizare rapidă, astfel că poate fi administrat doar continuu (perfuzie,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injectomat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) şi la oprirea administrării efectul încetează</a:t>
            </a:r>
            <a:r>
              <a:rPr lang="ro-RO" sz="2400" b="1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o-RO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100" i="1" dirty="0" smtClean="0">
                <a:latin typeface="Calibri" pitchFamily="34" charset="0"/>
                <a:cs typeface="Times New Roman" pitchFamily="18" charset="0"/>
              </a:rPr>
              <a:t>ASIGURAREA  ANALGEZIEI  POSTOPERATORII</a:t>
            </a:r>
            <a:endParaRPr lang="ro-RO" sz="31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6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ro-RO" sz="3300" b="1" i="1" dirty="0" smtClean="0">
                <a:latin typeface="Calibri" pitchFamily="34" charset="0"/>
                <a:cs typeface="Times New Roman" pitchFamily="18" charset="0"/>
              </a:rPr>
              <a:t>Efecte respiratorii ale </a:t>
            </a:r>
            <a:r>
              <a:rPr lang="ro-RO" sz="3300" b="1" i="1" dirty="0" err="1" smtClean="0">
                <a:latin typeface="Calibri" pitchFamily="34" charset="0"/>
                <a:cs typeface="Times New Roman" pitchFamily="18" charset="0"/>
              </a:rPr>
              <a:t>opioidelor</a:t>
            </a:r>
            <a:r>
              <a:rPr lang="ro-RO" sz="3300" b="1" i="1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en-US" sz="3300" b="1"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3300" b="1" i="1" dirty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o-RO" sz="33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Dacă analgezia este mai lungă decât durata stimulului dureros, pacientul poate face depresie respiratorie !			- pacientul încurajat să respire accentuat până 		când 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efectul trece;						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- supravegherea pacientului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( depresia respiratorie este precedată de sedare);				             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-evitarea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 hipoxemiei. 					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Soluţii: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-reducerea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opioizilor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 şi folosirea AINS, a tehnicilor locale şi regionale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 prin analgezie 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multimodală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;	</a:t>
            </a:r>
            <a:r>
              <a:rPr lang="en-US" sz="2800" b="1" i="1" dirty="0" smtClean="0">
                <a:latin typeface="Calibri" pitchFamily="34" charset="0"/>
                <a:cs typeface="Times New Roman" pitchFamily="18" charset="0"/>
              </a:rPr>
              <a:t>            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 - titrarea dozei până la efectul dorit. 			Ex. morfina </a:t>
            </a:r>
            <a:r>
              <a:rPr lang="ro-RO" sz="2800" b="1" i="1" dirty="0" err="1" smtClean="0">
                <a:latin typeface="Calibri" pitchFamily="34" charset="0"/>
                <a:cs typeface="Times New Roman" pitchFamily="18" charset="0"/>
              </a:rPr>
              <a:t>i.v</a:t>
            </a: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. 2mg la intervale de 5 minute, până la obţinerea analgeziei corespunzătoare.</a:t>
            </a:r>
          </a:p>
          <a:p>
            <a:pPr>
              <a:buNone/>
            </a:pPr>
            <a:r>
              <a:rPr lang="ro-RO" sz="2800" b="1" i="1" dirty="0" smtClean="0">
                <a:latin typeface="Calibri" pitchFamily="34" charset="0"/>
                <a:cs typeface="Times New Roman" pitchFamily="18" charset="0"/>
              </a:rPr>
              <a:t>	</a:t>
            </a:r>
          </a:p>
          <a:p>
            <a:endParaRPr lang="ro-RO" dirty="0"/>
          </a:p>
        </p:txBody>
      </p:sp>
      <p:sp>
        <p:nvSpPr>
          <p:cNvPr id="4" name="Right Arrow 3"/>
          <p:cNvSpPr/>
          <p:nvPr/>
        </p:nvSpPr>
        <p:spPr>
          <a:xfrm>
            <a:off x="1219200" y="19050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245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Depresia respiratorie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	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Atitudine: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anunţarea de urgenţă a medicului;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      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-pacient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asistat ventilator cu balon Ruben pe mască facială,  oxigen, IOT la nevoie şi ventilaţie mecanică;	       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           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-administrare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de antagonist (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naloxone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nalorphine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). 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</a:t>
            </a:r>
            <a:endParaRPr lang="ro-RO" sz="2400" b="1" i="1" dirty="0" smtClean="0">
              <a:latin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Incidenţa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depresiei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respiratorii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imputabil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opiaceelor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=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1,2%</a:t>
            </a:r>
            <a:endParaRPr lang="ro-RO" sz="2400" i="1" dirty="0">
              <a:latin typeface="Calibri" pitchFamily="34" charset="0"/>
            </a:endParaRPr>
          </a:p>
        </p:txBody>
      </p:sp>
      <p:sp>
        <p:nvSpPr>
          <p:cNvPr id="3" name="Fulger 3"/>
          <p:cNvSpPr/>
          <p:nvPr/>
        </p:nvSpPr>
        <p:spPr>
          <a:xfrm>
            <a:off x="762000" y="914400"/>
            <a:ext cx="609600" cy="685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7405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40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400" dirty="0" smtClean="0">
                <a:latin typeface="Calibri" pitchFamily="34" charset="0"/>
              </a:rPr>
              <a:t>      </a:t>
            </a:r>
            <a:r>
              <a:rPr lang="ro-RO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Greţurile si vărsăturile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-frecvente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neplăcute pentru pacient.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R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educerea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incidenţei lor  prin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-reducerea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cantităţii de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opioide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ca urmare a asocierii acestora cu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AINS, paracetamol, algocalmin;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             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-folosirea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altor tehnici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analgetice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: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peridurală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continuă, catetere la nivelul plăgii şi infuzia de anestezic local,etc.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 						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-hidratarea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corespun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z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ătoare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 deshidratarea agravează fenomenul;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-administrarea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de antiemetice profilactic 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 evitarea mişcărilor bruşte ale pacientului şi aşezarea lui în poziţie semişezândă.						</a:t>
            </a:r>
            <a:r>
              <a:rPr lang="ro-RO" sz="2400" b="1" dirty="0" smtClean="0">
                <a:latin typeface="Calibri" pitchFamily="34" charset="0"/>
                <a:cs typeface="Times New Roman" pitchFamily="18" charset="0"/>
              </a:rPr>
              <a:t>	</a:t>
            </a:r>
            <a:endParaRPr lang="ro-RO" sz="2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>
            <a:noAutofit/>
          </a:bodyPr>
          <a:lstStyle/>
          <a:p>
            <a:pPr algn="ctr"/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EFECTE ALE MEDICAŢIEI OPIOIDE FOLOSITE ÎN POSTOPERATOR </a:t>
            </a:r>
            <a:endParaRPr lang="ro-RO" sz="28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Explozie 1 3"/>
          <p:cNvSpPr/>
          <p:nvPr/>
        </p:nvSpPr>
        <p:spPr>
          <a:xfrm>
            <a:off x="381000" y="1143000"/>
            <a:ext cx="5334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Sedarea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-poate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împiedica bolnavul să se mobilizeze cu afectarea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evoluţiei postoperatorii;		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-prevenire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prin interval mai mare între dozele administrate, reducerea dozelor şi supraveghere ca durerea să nu reapară.</a:t>
            </a:r>
            <a:endParaRPr lang="ro-RO" sz="2400" i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EFECTE ALE MEDICAŢIEI OPIOIDE FOLOSITE ÎN POSTOPERATOR </a:t>
            </a:r>
            <a:endParaRPr lang="ro-RO" sz="2800" i="1" dirty="0"/>
          </a:p>
        </p:txBody>
      </p:sp>
      <p:sp>
        <p:nvSpPr>
          <p:cNvPr id="4" name="Moon 3"/>
          <p:cNvSpPr/>
          <p:nvPr/>
        </p:nvSpPr>
        <p:spPr>
          <a:xfrm>
            <a:off x="609600" y="1524000"/>
            <a:ext cx="457200" cy="762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TERAPIA DURERII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( ANALGEZIA)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   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		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= AMELIOREA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ZĂ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CONFORTUL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  CALIT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ATEA Î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NGRIJIRILOR  PACIENTULUI	                  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=PREVINE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APARI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IA  DURERII CRONICE	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=FACILITEAZ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RECUPERAREA 		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=REDUCE  MORBIDITAT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EA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POSTOPERATORI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E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=REDUCE  PERIOAD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SPITALIZARE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       		=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EXTERNARE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MAI RAPID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=CRE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TE  SATISFAC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PACIENTULUI</a:t>
            </a:r>
            <a:endParaRPr lang="en-US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Faţă zâmbitoare 8"/>
          <p:cNvSpPr/>
          <p:nvPr/>
        </p:nvSpPr>
        <p:spPr>
          <a:xfrm>
            <a:off x="3733800" y="5029200"/>
            <a:ext cx="10668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o-RO" sz="1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Depresia respiratorie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cea mai redutabilă complicaţie indusă de supradozarea de opiacee.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De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retinut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!!					- depresia respiratorie nu apare din senin, ca un eveniment brusc si letal;						- iniţial apare sedare profundă, pacientul nu poate fi trezit prin stimuli verbali şi chiar dureroşi ;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-efectele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de deprimare respiratorie pot fi insidioase şi chiar ameninţătoare de viaţă;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-apare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bradipneea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(&lt;10resp/min) , hipoxemia,  mioza şi sedare profundă (cel mai fidel semn)= clinic supradozare de opiacee .		</a:t>
            </a:r>
            <a:endParaRPr lang="ro-RO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EFECTE ALE MEDICAŢIEI OPIOIDE FOLOSITE ÎN POSTOPERATOR </a:t>
            </a:r>
            <a:endParaRPr lang="ro-RO" sz="28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Fulger 3"/>
          <p:cNvSpPr/>
          <p:nvPr/>
        </p:nvSpPr>
        <p:spPr>
          <a:xfrm>
            <a:off x="762000" y="1219200"/>
            <a:ext cx="685800" cy="381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Săgeată dreapta vărgată 4"/>
          <p:cNvSpPr/>
          <p:nvPr/>
        </p:nvSpPr>
        <p:spPr>
          <a:xfrm>
            <a:off x="2209800" y="2286000"/>
            <a:ext cx="5334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71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Constipaţia-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la administrări de lungă durată. 										               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Retenţia de urină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-poate necesita sondaj vezical .									 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Prurit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-antihistaminice .                  									                                                      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Hipotensiunea arterială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-mai ales la pacienţi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hipovolemici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o-RO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EFECTE ALE MEDICAŢIEI OPIOIDE FOLOSITE ÎN POSTOPERATOR </a:t>
            </a:r>
            <a:endParaRPr lang="ro-RO" sz="2800" i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0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2.ANALGEZIA  PARENTERALĂ  CU ANALGETICE  NON-OPIOIDE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								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Paracetamolul ( </a:t>
            </a: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Perfalgan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)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analgetic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non-opioid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-1894 ca antipiretic;				                     	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-1948 s-a dovedit efectul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analgetic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   							  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Dozaj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recomandat 0,5-1 mg ;					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-doza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maximă zilnică=1-6g ( &gt;4gr/zi risc de toxicitate hepatică) 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	               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-concentraţia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plasmatică se atinge cam în 30 min. după administrarea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i.v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		                							</a:t>
            </a:r>
            <a:endParaRPr lang="ro-RO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100" i="1" dirty="0" smtClean="0">
                <a:latin typeface="Calibri" pitchFamily="34" charset="0"/>
                <a:cs typeface="Times New Roman" pitchFamily="18" charset="0"/>
              </a:rPr>
              <a:t>ASIGURAREA  ANALGEZIEI  POSTOPERATORII</a:t>
            </a:r>
            <a:endParaRPr lang="ro-RO" sz="3100" i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Paracetamolul ( </a:t>
            </a: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Perfalgan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)	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Avantaj</a:t>
            </a:r>
            <a:r>
              <a:rPr lang="en-US" sz="2400" b="1" i="1" u="sng" dirty="0" smtClean="0">
                <a:latin typeface="Calibri" pitchFamily="34" charset="0"/>
                <a:cs typeface="Times New Roman" pitchFamily="18" charset="0"/>
              </a:rPr>
              <a:t>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-incidenţa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redusă a reacţiilor adverse comparativ cu alte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analgetice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non-opioide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   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-fără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reacţii adverse care implică risc vital;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  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-poate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fi administrat la bolnavii cu astm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bronşic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sau ulcer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peptic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                 -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coadministrarea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lui scade cu 20-30% necesarul de op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ioide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  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-combinat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cu AINS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=efect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analgezic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semnificativ superior.</a:t>
            </a:r>
          </a:p>
          <a:p>
            <a:pPr>
              <a:buNone/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Dezavantaje-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efect  antiinflamator redus .		</a:t>
            </a:r>
          </a:p>
          <a:p>
            <a:pPr>
              <a:buNone/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Reacţii adverse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-reacţii alergice, urticarie, şoc anafilactic), ameţeli, hipotensiune, trombocitopenie, toxic hepatic.			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	                        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        	</a:t>
            </a:r>
          </a:p>
          <a:p>
            <a:pPr>
              <a:buNone/>
            </a:pPr>
            <a:endParaRPr lang="ro-RO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Metamizolul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								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folosit pe larg în prima jumătate a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sec.XX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(1921);	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-în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prezent retras din uz în majoritatea ţărilor dezvoltate;																 - în România, Rusia, America Latină, Mexic, China, India continuă să fie utilizat.						</a:t>
            </a:r>
            <a:endParaRPr lang="ro-RO" sz="2400" b="1" i="1" u="sng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100" i="1" dirty="0" smtClean="0">
                <a:latin typeface="Calibri" pitchFamily="34" charset="0"/>
                <a:cs typeface="Times New Roman" pitchFamily="18" charset="0"/>
              </a:rPr>
              <a:t>ASIGURAREA  ANALGEZIEI  POSTOPERATORII</a:t>
            </a:r>
            <a:endParaRPr lang="ro-RO" sz="20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Ketorol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				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-efect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analgetic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, antipiretic, antiinflamator;			                	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-indicat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în tratarea durerilor uşoare, moderate si severe pe termen scurt ( maxim 5 zile);							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-utilizarea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cu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opioide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( morfină) permite reducerea efectelor secundare ale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opioidelor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, reducerea cantităţii de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opioide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şi potenţarea efectului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analgetic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.						</a:t>
            </a:r>
            <a:endParaRPr lang="ro-RO" sz="2400" i="1" u="sng" dirty="0">
              <a:latin typeface="Calibri" pitchFamily="34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ASIGURAREA  ANALGEZIEI  POSTOPERATORII </a:t>
            </a:r>
            <a:endParaRPr lang="en-US" sz="2800" i="1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685800" y="1481328"/>
            <a:ext cx="7772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Dynastat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( </a:t>
            </a: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Parecoxib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u="sng" dirty="0" err="1" smtClean="0">
                <a:latin typeface="Calibri" pitchFamily="34" charset="0"/>
                <a:cs typeface="Times New Roman" pitchFamily="18" charset="0"/>
              </a:rPr>
              <a:t>sodium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)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-furnizează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analgezie postoperatorie extrem de eficientă comparabil cu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opioizii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in doze mici;				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are efect rapid (40mg efect in 7-13 min adm.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i.v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./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i.m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 ) şi durată de acţiune lungă (40mg- 12 ore);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-efecte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gastro-intestinale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reduse;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-în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contextul analgeziei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multimodale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efect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analgetic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aditiv bun;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-doza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maximă recomandata 80mg/ zi         (20-40mg la 6-12 ore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ASIGURAREA  ANALGEZIEI  POSTOPERATORII </a:t>
            </a:r>
            <a:endParaRPr lang="en-US" sz="2800" i="1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788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3.ANTIINFLAMATOARELE  NESTEROIDIENE 			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Concluzii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-utile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ca terapie complementară pentru chirurgia majoră pentru a reduce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opioizii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în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postoperator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de la 17% la 70%	);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-reduce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incidenţa apariţiei reacţiilor adverse ca depresia respiratorie si ileusul intestinal;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-monoterapie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în chirurgia minoră in primele 24-48 ore;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-avantaj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prin absenţa efectelor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hemodinamice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si cardiace, reluarea mai rapidă a funcţiei intestinale si incidenţa redusă a spasmului vezicii urinare.</a:t>
            </a:r>
            <a:endParaRPr lang="ro-RO" sz="24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944562"/>
          </a:xfrm>
        </p:spPr>
        <p:txBody>
          <a:bodyPr>
            <a:normAutofit/>
          </a:bodyPr>
          <a:lstStyle/>
          <a:p>
            <a:pPr algn="ctr"/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ASIGURAREA  ANALGEZIEI  POSTOPERATORII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066800"/>
            <a:ext cx="6705600" cy="5334000"/>
          </a:xfrm>
          <a:prstGeom prst="rect">
            <a:avLst/>
          </a:prstGeom>
        </p:spPr>
      </p:pic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6020987"/>
      </p:ext>
    </p:extLst>
  </p:cSld>
  <p:clrMapOvr>
    <a:masterClrMapping/>
  </p:clrMapOvr>
  <p:transition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62066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Convingerile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personalului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medical 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â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t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ale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pacien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sunt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esen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iale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    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u="sng" dirty="0" smtClean="0">
                <a:latin typeface="Calibri" pitchFamily="34" charset="0"/>
                <a:cs typeface="Times New Roman" pitchFamily="18" charset="0"/>
              </a:rPr>
              <a:t>personal medical-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teama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sedare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depresie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respiratorie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risc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dependen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;		</a:t>
            </a:r>
          </a:p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-se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bazeaz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foarte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mult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iativa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pacientului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revendicare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             			</a:t>
            </a:r>
            <a:endParaRPr lang="ro-RO" sz="2400" b="1"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resim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pacient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este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subestimat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	-</a:t>
            </a:r>
            <a:r>
              <a:rPr lang="en-US" sz="2400" b="1" i="1" u="sng" dirty="0" err="1" smtClean="0">
                <a:latin typeface="Calibri" pitchFamily="34" charset="0"/>
                <a:cs typeface="Times New Roman" pitchFamily="18" charset="0"/>
              </a:rPr>
              <a:t>pacien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u="sng" dirty="0" err="1" smtClean="0">
                <a:latin typeface="Calibri" pitchFamily="34" charset="0"/>
                <a:cs typeface="Times New Roman" pitchFamily="18" charset="0"/>
              </a:rPr>
              <a:t>i-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teama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ace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injec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en-US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ATITUDINI  FA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ŢĂ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  DE  ANALGEZIE 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Scara 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analgetică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pentru durerea postoperatorie 				</a:t>
            </a:r>
          </a:p>
          <a:p>
            <a:pPr>
              <a:buNone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							Chirurgie “majoră”							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-toracotomie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								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-chirurgie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majoră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abdominală						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-chirurgia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genunchiului 													Chirurgie “medie”	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-paracetamol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/AINS				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-proteză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de sold		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-analgezie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epidurală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-histerectomie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-opiozi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sau combinaţii sistemic			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-maxilofacială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                           (PCA) 	         Chirurgia “minoră” 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-paracetamol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/AINS                                                                  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-herniotomie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-infiltrarea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plăgii cu anestezic local şi/sau                             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-varice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-blocuri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de nervi periferici                                                      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-laparotomie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-opioizi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sistemici (PCA)				 ginecologică								          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-paracetamol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/AINS/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opioizi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slabi				                        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-infiltrarea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plăgii cu anestezic local şi/sau			                         </a:t>
            </a:r>
            <a:r>
              <a:rPr lang="ro-RO" sz="2000" b="1" dirty="0" err="1" smtClean="0">
                <a:latin typeface="Times New Roman" pitchFamily="18" charset="0"/>
                <a:cs typeface="Times New Roman" pitchFamily="18" charset="0"/>
              </a:rPr>
              <a:t>-blocuri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de nervi periferici</a:t>
            </a:r>
          </a:p>
        </p:txBody>
      </p:sp>
      <p:cxnSp>
        <p:nvCxnSpPr>
          <p:cNvPr id="24" name="Conector drept 23"/>
          <p:cNvCxnSpPr/>
          <p:nvPr/>
        </p:nvCxnSpPr>
        <p:spPr>
          <a:xfrm>
            <a:off x="304800" y="4953000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rept 30"/>
          <p:cNvCxnSpPr/>
          <p:nvPr/>
        </p:nvCxnSpPr>
        <p:spPr>
          <a:xfrm>
            <a:off x="2590800" y="33528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rept 32"/>
          <p:cNvCxnSpPr/>
          <p:nvPr/>
        </p:nvCxnSpPr>
        <p:spPr>
          <a:xfrm>
            <a:off x="5486400" y="2057400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rept 36"/>
          <p:cNvCxnSpPr/>
          <p:nvPr/>
        </p:nvCxnSpPr>
        <p:spPr>
          <a:xfrm rot="5400000">
            <a:off x="4801394" y="2666206"/>
            <a:ext cx="1370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866900" y="41529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67013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Recomandare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-înregistrarea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scorurilor de durere în fişe de analgezie postoperatorie care pot fi </a:t>
            </a:r>
            <a:r>
              <a:rPr lang="ro-RO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analizate periodic si reevaluată terapia </a:t>
            </a:r>
            <a:r>
              <a:rPr lang="ro-RO" sz="2400" b="1" i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analgetică</a:t>
            </a:r>
            <a:r>
              <a:rPr lang="ro-RO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	;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-monitorizarea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pacientului ; 						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-apariţia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efectelor  secundare  semnalată  prompt şi tratată.</a:t>
            </a:r>
            <a:endParaRPr lang="en-US" sz="2400" b="1"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ro-RO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EVALUAREA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SISTEMATICĂ  A 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DURERII </a:t>
            </a:r>
            <a:endParaRPr lang="ro-RO" sz="28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Scalele-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trebuie să fie simple, uşor de înţeles si folosit;		- să cuantifice uşor durerea şi să fie capabile să indice necesitatea unei intervenţii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analgetice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				 </a:t>
            </a:r>
            <a:r>
              <a:rPr lang="ro-RO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Scala </a:t>
            </a:r>
            <a:r>
              <a:rPr lang="ro-RO" sz="2400" b="1" i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vizual-</a:t>
            </a:r>
            <a:r>
              <a:rPr lang="ro-RO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analogă-</a:t>
            </a:r>
            <a:r>
              <a:rPr lang="ro-RO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10 cm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				             	0					10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fără  durere                                   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insuportabil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									Dezavantaje-subiectivă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-necesită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timp, creion si pacient cooperant	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-rezultate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greu de cuantificat				          - nu poate fi folosită la copii si vârstnici</a:t>
            </a:r>
            <a:endParaRPr lang="ro-RO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EVALUAREA  DURERII</a:t>
            </a:r>
            <a:endParaRPr lang="ro-RO" sz="2800" i="1" dirty="0"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35814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EVALUAREA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DURERII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	Scala numerică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21901"/>
            <a:ext cx="7467600" cy="22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EVALUAREA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 DURERII 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0385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EVALUAREA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DURERII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Scala figurilor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1"/>
            <a:ext cx="822960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EVALUAREA 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DURERII 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88260"/>
            <a:ext cx="8229600" cy="371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EVALUAREA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 DURERII 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2295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dirty="0" smtClean="0">
                <a:latin typeface="Calibri" pitchFamily="34" charset="0"/>
              </a:rPr>
              <a:t>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tehnici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sofisticate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control 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analgezia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epidural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analgezia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controlat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pacient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tehnici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analgezie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regional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;	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			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droguri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folosite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n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controlul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; 	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         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crearea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servicii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terapie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acute;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        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     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siguran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eficacit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ăţ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analgeziei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;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	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Este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obligatorie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educa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ia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ntregului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personal medical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implicat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n 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ngrijirea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bolnavului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operat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n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spital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n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direc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ia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asigur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rii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unui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bun control al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durerii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postoperatorii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prin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dob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â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ndirea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cuno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tin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elor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abilit</a:t>
            </a:r>
            <a:r>
              <a:rPr lang="ro-RO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ăţ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ilor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î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n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utilizarea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principiilor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tratament</a:t>
            </a:r>
            <a:r>
              <a:rPr lang="en-US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!</a:t>
            </a:r>
            <a:endParaRPr lang="en-US" sz="2400" b="1" i="1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PROGRESE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i="1" dirty="0" smtClean="0">
                <a:latin typeface="Calibri" pitchFamily="34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 1.    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DURERE </a:t>
            </a:r>
            <a:r>
              <a:rPr lang="en-US" sz="2400" b="1" i="1" u="sng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ACUT</a:t>
            </a:r>
            <a:r>
              <a:rPr lang="ro-RO" sz="2400" b="1" i="1" u="sng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–</a:t>
            </a:r>
            <a:r>
              <a:rPr lang="en-US" sz="2400" b="1" i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durerea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post-</a:t>
            </a:r>
            <a:r>
              <a:rPr lang="en-US" sz="2400" b="1" i="1" dirty="0" err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operatorie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provocat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stimul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ri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nocive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care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sunt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capabile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s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amenin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integritatea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organismului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limitat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î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n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timp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(după 1,5 max. 6 luni de persistenţă devine cronică) .      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      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DURERE CRONIC</a:t>
            </a:r>
            <a:r>
              <a:rPr lang="ro-RO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Ă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nonmalignă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şi neoplazică)</a:t>
            </a:r>
            <a:r>
              <a:rPr lang="it-IT" sz="2400" b="1" i="1" dirty="0" smtClean="0">
                <a:latin typeface="Calibri" pitchFamily="34" charset="0"/>
                <a:cs typeface="Times New Roman" pitchFamily="18" charset="0"/>
              </a:rPr>
              <a:t>  -durerea  care  persist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it-IT" sz="2400" b="1" i="1" dirty="0" smtClean="0">
                <a:latin typeface="Calibri" pitchFamily="34" charset="0"/>
                <a:cs typeface="Times New Roman" pitchFamily="18" charset="0"/>
              </a:rPr>
              <a:t> de mai multe luni sau ani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it-IT" sz="2400" b="1" i="1" dirty="0" smtClean="0">
                <a:latin typeface="Calibri" pitchFamily="34" charset="0"/>
                <a:cs typeface="Times New Roman" pitchFamily="18" charset="0"/>
              </a:rPr>
              <a:t>i care  este rebel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it-IT" sz="2400" b="1" i="1" dirty="0" smtClean="0">
                <a:latin typeface="Calibri" pitchFamily="34" charset="0"/>
                <a:cs typeface="Times New Roman" pitchFamily="18" charset="0"/>
              </a:rPr>
              <a:t>  la tratamentele  antalgice uzuale , necesit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â</a:t>
            </a:r>
            <a:r>
              <a:rPr lang="it-IT" sz="2400" b="1" i="1" dirty="0" smtClean="0">
                <a:latin typeface="Calibri" pitchFamily="34" charset="0"/>
                <a:cs typeface="Times New Roman" pitchFamily="18" charset="0"/>
              </a:rPr>
              <a:t>nd o  abordare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amplă,</a:t>
            </a:r>
            <a:r>
              <a:rPr lang="it-IT" sz="2400" b="1" i="1" dirty="0" smtClean="0">
                <a:latin typeface="Calibri" pitchFamily="34" charset="0"/>
                <a:cs typeface="Times New Roman" pitchFamily="18" charset="0"/>
              </a:rPr>
              <a:t>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î</a:t>
            </a:r>
            <a:r>
              <a:rPr lang="it-IT" sz="2400" b="1" i="1" dirty="0" smtClean="0">
                <a:latin typeface="Calibri" pitchFamily="34" charset="0"/>
                <a:cs typeface="Times New Roman" pitchFamily="18" charset="0"/>
              </a:rPr>
              <a:t>t la nivelul evalu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it-IT" sz="2400" b="1" i="1" dirty="0" smtClean="0">
                <a:latin typeface="Calibri" pitchFamily="34" charset="0"/>
                <a:cs typeface="Times New Roman" pitchFamily="18" charset="0"/>
              </a:rPr>
              <a:t>rii 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â</a:t>
            </a:r>
            <a:r>
              <a:rPr lang="it-IT" sz="2400" b="1" i="1" dirty="0" smtClean="0">
                <a:latin typeface="Calibri" pitchFamily="34" charset="0"/>
                <a:cs typeface="Times New Roman" pitchFamily="18" charset="0"/>
              </a:rPr>
              <a:t>t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it-IT" sz="2400" b="1" i="1" dirty="0" smtClean="0">
                <a:latin typeface="Calibri" pitchFamily="34" charset="0"/>
                <a:cs typeface="Times New Roman" pitchFamily="18" charset="0"/>
              </a:rPr>
              <a:t>i al tratamenului.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</a:t>
            </a:r>
            <a:endParaRPr lang="ro-RO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CLASIFICARE</a:t>
            </a:r>
            <a:endParaRPr lang="ro-RO" sz="2800" i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2. DURERE </a:t>
            </a:r>
            <a:r>
              <a:rPr lang="en-US" sz="2400" b="1" i="1" u="sng" dirty="0" smtClean="0">
                <a:latin typeface="Calibri" pitchFamily="34" charset="0"/>
                <a:cs typeface="Times New Roman" pitchFamily="18" charset="0"/>
              </a:rPr>
              <a:t>CUTANAT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ascu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de tip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arsur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bine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localizat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                                 DURERE </a:t>
            </a:r>
            <a:r>
              <a:rPr lang="en-US" sz="2400" b="1" i="1" u="sng" dirty="0" smtClean="0">
                <a:latin typeface="Calibri" pitchFamily="34" charset="0"/>
                <a:cs typeface="Times New Roman" pitchFamily="18" charset="0"/>
              </a:rPr>
              <a:t>SOMATIC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îşi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are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originea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în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ligamente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tendoane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oase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vase sanguine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         	                              							              DURERE </a:t>
            </a:r>
            <a:r>
              <a:rPr lang="en-US" sz="2400" b="1" i="1" u="sng" dirty="0" smtClean="0">
                <a:latin typeface="Calibri" pitchFamily="34" charset="0"/>
                <a:cs typeface="Times New Roman" pitchFamily="18" charset="0"/>
              </a:rPr>
              <a:t>VISCERAL</a:t>
            </a:r>
            <a:r>
              <a:rPr lang="ro-RO" sz="2400" b="1" i="1" u="sng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durerea datorată organelor interne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(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distensie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gastric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meteorism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abdominal, spasm vascular, etc.)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							              DURERE NEUROPAT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-ex.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membrului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fantom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ă.</a:t>
            </a:r>
            <a:endParaRPr lang="ro-RO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CLASIFICARE</a:t>
            </a:r>
            <a:endParaRPr lang="ro-RO" sz="28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83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Este  </a:t>
            </a:r>
            <a:r>
              <a:rPr lang="en-US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esen</a:t>
            </a:r>
            <a:r>
              <a:rPr lang="ro-RO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ial</a:t>
            </a:r>
            <a:r>
              <a:rPr lang="en-US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!!!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prin rolul vital în </a:t>
            </a:r>
            <a:r>
              <a:rPr lang="ro-RO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recunoaşterea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durerii, </a:t>
            </a:r>
            <a:r>
              <a:rPr lang="ro-RO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tratarea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ei şi </a:t>
            </a:r>
            <a:r>
              <a:rPr lang="ro-RO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monitorizarea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pacientului.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1.func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execu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deciziilor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terapeutice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2.contactul permanent cu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pacientul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familia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acestuia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3.recunoa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evaluarea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 	    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4.cunoa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bazelor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neurofiziologice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ale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durerii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5.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cuno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principiilor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tratament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                   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endParaRPr lang="en-US" sz="24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ROLUL  ASISTENTEI  MEDICALE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IN MANAGEMENTUL DURERII (principii) </a:t>
            </a:r>
            <a:endParaRPr lang="en-US" sz="28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2458280" y="3429000"/>
            <a:ext cx="332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o-RO" sz="2400" b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6.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cunoa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terea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metodelor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terapeutice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            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7.cuno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aş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metodelor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de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evaluare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aplicarea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sistematic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8.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observarea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supravegherea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eficacit</a:t>
            </a:r>
            <a:r>
              <a:rPr lang="ro-RO" sz="2400" b="1" i="1" dirty="0" err="1" smtClean="0">
                <a:latin typeface="Calibri" pitchFamily="34" charset="0"/>
                <a:cs typeface="Times New Roman" pitchFamily="18" charset="0"/>
              </a:rPr>
              <a:t>ăţ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ii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tratamentu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lui.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9.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supravegherea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continu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ă  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observarea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apari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ţ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iei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efectelor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secundare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					                     	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10.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asigurarea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suportului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psihologic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pentru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pacient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ş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familia</a:t>
            </a:r>
            <a:r>
              <a:rPr lang="en-US" sz="2400" b="1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  <a:cs typeface="Times New Roman" pitchFamily="18" charset="0"/>
              </a:rPr>
              <a:t>acestuia</a:t>
            </a:r>
            <a:r>
              <a:rPr lang="ro-RO" sz="2400" b="1" i="1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o-RO" sz="2400" i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cs typeface="Times New Roman" pitchFamily="18" charset="0"/>
              </a:rPr>
              <a:t>ROLUL  ASISTENTEI  MEDICALE</a:t>
            </a:r>
            <a:r>
              <a:rPr lang="ro-RO" sz="2800" i="1" dirty="0" smtClean="0">
                <a:latin typeface="Calibri" pitchFamily="34" charset="0"/>
                <a:cs typeface="Times New Roman" pitchFamily="18" charset="0"/>
              </a:rPr>
              <a:t> IN MANAGEMENTUL DURERII (principii) </a:t>
            </a:r>
            <a:endParaRPr lang="ro-RO" sz="28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ență">
  <a:themeElements>
    <a:clrScheme name="Concurență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ență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ență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4819</TotalTime>
  <Words>418</Words>
  <Application>Microsoft Office PowerPoint</Application>
  <PresentationFormat>On-screen Show (4:3)</PresentationFormat>
  <Paragraphs>102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Calibri</vt:lpstr>
      <vt:lpstr>Franklin Gothic Heavy</vt:lpstr>
      <vt:lpstr>Lucida Sans Unicode</vt:lpstr>
      <vt:lpstr>Times New Roman</vt:lpstr>
      <vt:lpstr>Verdana</vt:lpstr>
      <vt:lpstr>Wingdings 2</vt:lpstr>
      <vt:lpstr>Wingdings 3</vt:lpstr>
      <vt:lpstr>Concurență</vt:lpstr>
      <vt:lpstr>  MANAGEMENTUL  DURERII  ACUTE                   POSTOPERATORII                                                      </vt:lpstr>
      <vt:lpstr>DUREREA</vt:lpstr>
      <vt:lpstr>PowerPoint Presentation</vt:lpstr>
      <vt:lpstr>ATITUDINI  FAŢĂ  DE  ANALGEZIE </vt:lpstr>
      <vt:lpstr> PROGRESE</vt:lpstr>
      <vt:lpstr>CLASIFICARE</vt:lpstr>
      <vt:lpstr>CLASIFICARE</vt:lpstr>
      <vt:lpstr>ROLUL  ASISTENTEI  MEDICALE IN MANAGEMENTUL DURERII (principii) </vt:lpstr>
      <vt:lpstr>ROLUL  ASISTENTEI  MEDICALE IN MANAGEMENTUL DURERII (principii) </vt:lpstr>
      <vt:lpstr>ROLUL  ASISTENTEI  MEDICALE IN MANAGEMENTUL DURERII </vt:lpstr>
      <vt:lpstr>DUREREA  POSTOPERATORIE </vt:lpstr>
      <vt:lpstr>DUREREA  POSTOPERATORIE </vt:lpstr>
      <vt:lpstr>DUREREA  POSTOPERATORIE </vt:lpstr>
      <vt:lpstr>  CONSECINŢELE  DURERII  POSTOPERATORII 1</vt:lpstr>
      <vt:lpstr>CONSECINŢELE  DURERII  POSTOPERATORII  2</vt:lpstr>
      <vt:lpstr>BENEFICIILE  CLINICE  ALE  ANALGEZIEI</vt:lpstr>
      <vt:lpstr>    TRATAMENTUL   INEFICIENT </vt:lpstr>
      <vt:lpstr>TRATAMENTUL   INEFICIENT</vt:lpstr>
      <vt:lpstr> ASIGURAREA  ANALGEZIEI  POSTOPERATORII</vt:lpstr>
      <vt:lpstr>ASIGURAREA  ANALGEZIEI  POSTOPERATORII</vt:lpstr>
      <vt:lpstr>ASIGURAREA  ANALGEZIEI  POSTOPERATORII</vt:lpstr>
      <vt:lpstr>  ASIGURAREA  ANALGEZIEI  POSTOPERATORII</vt:lpstr>
      <vt:lpstr>  ASIGURAREA  ANALGEZIEI  POSTOPERATORII</vt:lpstr>
      <vt:lpstr>  ASIGURAREA  ANALGEZIEI  POSTOPERATORII</vt:lpstr>
      <vt:lpstr> ASIGURAREA  ANALGEZIEI  POSTOPERATORII</vt:lpstr>
      <vt:lpstr>PowerPoint Presentation</vt:lpstr>
      <vt:lpstr>PowerPoint Presentation</vt:lpstr>
      <vt:lpstr>EFECTE ALE MEDICAŢIEI OPIOIDE FOLOSITE ÎN POSTOPERATOR </vt:lpstr>
      <vt:lpstr>EFECTE ALE MEDICAŢIEI OPIOIDE FOLOSITE ÎN POSTOPERATOR </vt:lpstr>
      <vt:lpstr>EFECTE ALE MEDICAŢIEI OPIOIDE FOLOSITE ÎN POSTOPERATOR </vt:lpstr>
      <vt:lpstr>EFECTE ALE MEDICAŢIEI OPIOIDE FOLOSITE ÎN POSTOPERATOR </vt:lpstr>
      <vt:lpstr>  ASIGURAREA  ANALGEZIEI  POSTOPERATORII</vt:lpstr>
      <vt:lpstr>PowerPoint Presentation</vt:lpstr>
      <vt:lpstr>  ASIGURAREA  ANALGEZIEI  POSTOPERATORII</vt:lpstr>
      <vt:lpstr>ASIGURAREA  ANALGEZIEI  POSTOPERATORII </vt:lpstr>
      <vt:lpstr>ASIGURAREA  ANALGEZIEI  POSTOPERATORII </vt:lpstr>
      <vt:lpstr>ASIGURAREA  ANALGEZIEI  POSTOPERATORII </vt:lpstr>
      <vt:lpstr>PowerPoint Presentation</vt:lpstr>
      <vt:lpstr>PowerPoint Presentation</vt:lpstr>
      <vt:lpstr>PowerPoint Presentation</vt:lpstr>
      <vt:lpstr>EVALUAREA  SISTEMATICĂ  A  DURERII </vt:lpstr>
      <vt:lpstr> EVALUAREA  DURERII</vt:lpstr>
      <vt:lpstr>EVALUAREA  DURERII  Scala numerică</vt:lpstr>
      <vt:lpstr>EVALUAREA  DURERII </vt:lpstr>
      <vt:lpstr>EVALUAREA  DURERII  Scala figurilor</vt:lpstr>
      <vt:lpstr>EVALUAREA  DURERII </vt:lpstr>
      <vt:lpstr>EVALUAREA  DURERII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Vladutz</dc:creator>
  <cp:lastModifiedBy>ati2</cp:lastModifiedBy>
  <cp:revision>476</cp:revision>
  <dcterms:created xsi:type="dcterms:W3CDTF">2011-06-06T07:30:51Z</dcterms:created>
  <dcterms:modified xsi:type="dcterms:W3CDTF">2022-06-06T08:26:36Z</dcterms:modified>
</cp:coreProperties>
</file>