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3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4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6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7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8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9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0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1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4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5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6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37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38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9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40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41.xml" ContentType="application/vnd.openxmlformats-officedocument.theme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2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43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44.xml" ContentType="application/vnd.openxmlformats-officedocument.theme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5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46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47.xml" ContentType="application/vnd.openxmlformats-officedocument.theme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48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49.xml" ContentType="application/vnd.openxmlformats-officedocument.theme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theme/theme50.xml" ContentType="application/vnd.openxmlformats-officedocument.theme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51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2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53.xml" ContentType="application/vnd.openxmlformats-officedocument.theme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theme/theme54.xml" ContentType="application/vnd.openxmlformats-officedocument.theme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theme/theme55.xml" ContentType="application/vnd.openxmlformats-officedocument.theme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56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theme/theme57.xml" ContentType="application/vnd.openxmlformats-officedocument.theme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theme/theme58.xml" ContentType="application/vnd.openxmlformats-officedocument.theme+xml"/>
  <Override PartName="/ppt/theme/theme5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790" r:id="rId12"/>
    <p:sldMasterId id="2147483803" r:id="rId13"/>
    <p:sldMasterId id="2147483816" r:id="rId14"/>
    <p:sldMasterId id="2147483829" r:id="rId15"/>
    <p:sldMasterId id="2147483842" r:id="rId16"/>
    <p:sldMasterId id="2147483855" r:id="rId17"/>
    <p:sldMasterId id="2147483868" r:id="rId18"/>
    <p:sldMasterId id="2147483881" r:id="rId19"/>
    <p:sldMasterId id="2147483894" r:id="rId20"/>
    <p:sldMasterId id="2147483907" r:id="rId21"/>
    <p:sldMasterId id="2147483920" r:id="rId22"/>
    <p:sldMasterId id="2147483933" r:id="rId23"/>
    <p:sldMasterId id="2147483946" r:id="rId24"/>
    <p:sldMasterId id="2147483959" r:id="rId25"/>
    <p:sldMasterId id="2147483972" r:id="rId26"/>
    <p:sldMasterId id="2147483985" r:id="rId27"/>
    <p:sldMasterId id="2147483998" r:id="rId28"/>
    <p:sldMasterId id="2147484011" r:id="rId29"/>
    <p:sldMasterId id="2147484024" r:id="rId30"/>
    <p:sldMasterId id="2147484037" r:id="rId31"/>
    <p:sldMasterId id="2147484050" r:id="rId32"/>
    <p:sldMasterId id="2147484063" r:id="rId33"/>
    <p:sldMasterId id="2147484076" r:id="rId34"/>
    <p:sldMasterId id="2147484089" r:id="rId35"/>
    <p:sldMasterId id="2147484102" r:id="rId36"/>
    <p:sldMasterId id="2147484115" r:id="rId37"/>
    <p:sldMasterId id="2147484128" r:id="rId38"/>
    <p:sldMasterId id="2147484141" r:id="rId39"/>
    <p:sldMasterId id="2147484154" r:id="rId40"/>
    <p:sldMasterId id="2147484167" r:id="rId41"/>
    <p:sldMasterId id="2147484180" r:id="rId42"/>
    <p:sldMasterId id="2147484193" r:id="rId43"/>
    <p:sldMasterId id="2147484206" r:id="rId44"/>
    <p:sldMasterId id="2147484219" r:id="rId45"/>
    <p:sldMasterId id="2147484232" r:id="rId46"/>
    <p:sldMasterId id="2147484245" r:id="rId47"/>
    <p:sldMasterId id="2147484258" r:id="rId48"/>
    <p:sldMasterId id="2147484271" r:id="rId49"/>
    <p:sldMasterId id="2147484284" r:id="rId50"/>
    <p:sldMasterId id="2147484297" r:id="rId51"/>
    <p:sldMasterId id="2147484310" r:id="rId52"/>
    <p:sldMasterId id="2147484323" r:id="rId53"/>
    <p:sldMasterId id="2147484336" r:id="rId54"/>
    <p:sldMasterId id="2147484349" r:id="rId55"/>
    <p:sldMasterId id="2147484362" r:id="rId56"/>
    <p:sldMasterId id="2147484375" r:id="rId57"/>
    <p:sldMasterId id="2147484427" r:id="rId58"/>
  </p:sldMasterIdLst>
  <p:notesMasterIdLst>
    <p:notesMasterId r:id="rId122"/>
  </p:notesMasterIdLst>
  <p:sldIdLst>
    <p:sldId id="324" r:id="rId59"/>
    <p:sldId id="318" r:id="rId60"/>
    <p:sldId id="319" r:id="rId61"/>
    <p:sldId id="261" r:id="rId62"/>
    <p:sldId id="257" r:id="rId63"/>
    <p:sldId id="259" r:id="rId64"/>
    <p:sldId id="260" r:id="rId65"/>
    <p:sldId id="277" r:id="rId66"/>
    <p:sldId id="262" r:id="rId67"/>
    <p:sldId id="263" r:id="rId68"/>
    <p:sldId id="264" r:id="rId69"/>
    <p:sldId id="265" r:id="rId70"/>
    <p:sldId id="266" r:id="rId71"/>
    <p:sldId id="267" r:id="rId72"/>
    <p:sldId id="268" r:id="rId73"/>
    <p:sldId id="269" r:id="rId74"/>
    <p:sldId id="270" r:id="rId75"/>
    <p:sldId id="271" r:id="rId76"/>
    <p:sldId id="272" r:id="rId77"/>
    <p:sldId id="273" r:id="rId78"/>
    <p:sldId id="274" r:id="rId79"/>
    <p:sldId id="275" r:id="rId80"/>
    <p:sldId id="276" r:id="rId81"/>
    <p:sldId id="278" r:id="rId82"/>
    <p:sldId id="279" r:id="rId83"/>
    <p:sldId id="280" r:id="rId84"/>
    <p:sldId id="281" r:id="rId85"/>
    <p:sldId id="282" r:id="rId86"/>
    <p:sldId id="283" r:id="rId87"/>
    <p:sldId id="284" r:id="rId88"/>
    <p:sldId id="285" r:id="rId89"/>
    <p:sldId id="286" r:id="rId90"/>
    <p:sldId id="287" r:id="rId91"/>
    <p:sldId id="288" r:id="rId92"/>
    <p:sldId id="289" r:id="rId93"/>
    <p:sldId id="290" r:id="rId94"/>
    <p:sldId id="291" r:id="rId95"/>
    <p:sldId id="292" r:id="rId96"/>
    <p:sldId id="293" r:id="rId97"/>
    <p:sldId id="294" r:id="rId98"/>
    <p:sldId id="295" r:id="rId99"/>
    <p:sldId id="296" r:id="rId100"/>
    <p:sldId id="297" r:id="rId101"/>
    <p:sldId id="298" r:id="rId102"/>
    <p:sldId id="299" r:id="rId103"/>
    <p:sldId id="300" r:id="rId104"/>
    <p:sldId id="301" r:id="rId105"/>
    <p:sldId id="302" r:id="rId106"/>
    <p:sldId id="303" r:id="rId107"/>
    <p:sldId id="304" r:id="rId108"/>
    <p:sldId id="305" r:id="rId109"/>
    <p:sldId id="321" r:id="rId110"/>
    <p:sldId id="322" r:id="rId111"/>
    <p:sldId id="306" r:id="rId112"/>
    <p:sldId id="311" r:id="rId113"/>
    <p:sldId id="312" r:id="rId114"/>
    <p:sldId id="313" r:id="rId115"/>
    <p:sldId id="314" r:id="rId116"/>
    <p:sldId id="307" r:id="rId117"/>
    <p:sldId id="308" r:id="rId118"/>
    <p:sldId id="309" r:id="rId119"/>
    <p:sldId id="310" r:id="rId120"/>
    <p:sldId id="323" r:id="rId1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59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84" Type="http://schemas.openxmlformats.org/officeDocument/2006/relationships/slide" Target="slides/slide26.xml"/><Relationship Id="rId89" Type="http://schemas.openxmlformats.org/officeDocument/2006/relationships/slide" Target="slides/slide31.xml"/><Relationship Id="rId112" Type="http://schemas.openxmlformats.org/officeDocument/2006/relationships/slide" Target="slides/slide5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4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6.xml"/><Relationship Id="rId79" Type="http://schemas.openxmlformats.org/officeDocument/2006/relationships/slide" Target="slides/slide21.xml"/><Relationship Id="rId102" Type="http://schemas.openxmlformats.org/officeDocument/2006/relationships/slide" Target="slides/slide44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2.xml"/><Relationship Id="rId95" Type="http://schemas.openxmlformats.org/officeDocument/2006/relationships/slide" Target="slides/slide3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113" Type="http://schemas.openxmlformats.org/officeDocument/2006/relationships/slide" Target="slides/slide55.xml"/><Relationship Id="rId118" Type="http://schemas.openxmlformats.org/officeDocument/2006/relationships/slide" Target="slides/slide60.xml"/><Relationship Id="rId80" Type="http://schemas.openxmlformats.org/officeDocument/2006/relationships/slide" Target="slides/slide22.xml"/><Relationship Id="rId85" Type="http://schemas.openxmlformats.org/officeDocument/2006/relationships/slide" Target="slides/slide2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.xml"/><Relationship Id="rId103" Type="http://schemas.openxmlformats.org/officeDocument/2006/relationships/slide" Target="slides/slide45.xml"/><Relationship Id="rId108" Type="http://schemas.openxmlformats.org/officeDocument/2006/relationships/slide" Target="slides/slide50.xml"/><Relationship Id="rId124" Type="http://schemas.openxmlformats.org/officeDocument/2006/relationships/viewProps" Target="viewProps.xml"/><Relationship Id="rId54" Type="http://schemas.openxmlformats.org/officeDocument/2006/relationships/slideMaster" Target="slideMasters/slideMaster5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91" Type="http://schemas.openxmlformats.org/officeDocument/2006/relationships/slide" Target="slides/slide33.xml"/><Relationship Id="rId96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56.xml"/><Relationship Id="rId119" Type="http://schemas.openxmlformats.org/officeDocument/2006/relationships/slide" Target="slides/slide61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81" Type="http://schemas.openxmlformats.org/officeDocument/2006/relationships/slide" Target="slides/slide23.xml"/><Relationship Id="rId86" Type="http://schemas.openxmlformats.org/officeDocument/2006/relationships/slide" Target="slides/slide2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8.xml"/><Relationship Id="rId97" Type="http://schemas.openxmlformats.org/officeDocument/2006/relationships/slide" Target="slides/slide39.xml"/><Relationship Id="rId104" Type="http://schemas.openxmlformats.org/officeDocument/2006/relationships/slide" Target="slides/slide46.xml"/><Relationship Id="rId120" Type="http://schemas.openxmlformats.org/officeDocument/2006/relationships/slide" Target="slides/slide62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3.xml"/><Relationship Id="rId92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8.xml"/><Relationship Id="rId87" Type="http://schemas.openxmlformats.org/officeDocument/2006/relationships/slide" Target="slides/slide29.xml"/><Relationship Id="rId110" Type="http://schemas.openxmlformats.org/officeDocument/2006/relationships/slide" Target="slides/slide52.xml"/><Relationship Id="rId115" Type="http://schemas.openxmlformats.org/officeDocument/2006/relationships/slide" Target="slides/slide57.xml"/><Relationship Id="rId61" Type="http://schemas.openxmlformats.org/officeDocument/2006/relationships/slide" Target="slides/slide3.xml"/><Relationship Id="rId82" Type="http://schemas.openxmlformats.org/officeDocument/2006/relationships/slide" Target="slides/slide2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9.xml"/><Relationship Id="rId100" Type="http://schemas.openxmlformats.org/officeDocument/2006/relationships/slide" Target="slides/slide42.xml"/><Relationship Id="rId105" Type="http://schemas.openxmlformats.org/officeDocument/2006/relationships/slide" Target="slides/slide47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4.xml"/><Relationship Id="rId93" Type="http://schemas.openxmlformats.org/officeDocument/2006/relationships/slide" Target="slides/slide35.xml"/><Relationship Id="rId98" Type="http://schemas.openxmlformats.org/officeDocument/2006/relationships/slide" Target="slides/slide40.xml"/><Relationship Id="rId121" Type="http://schemas.openxmlformats.org/officeDocument/2006/relationships/slide" Target="slides/slide6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9.xml"/><Relationship Id="rId116" Type="http://schemas.openxmlformats.org/officeDocument/2006/relationships/slide" Target="slides/slide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4.xml"/><Relationship Id="rId83" Type="http://schemas.openxmlformats.org/officeDocument/2006/relationships/slide" Target="slides/slide25.xml"/><Relationship Id="rId88" Type="http://schemas.openxmlformats.org/officeDocument/2006/relationships/slide" Target="slides/slide30.xml"/><Relationship Id="rId111" Type="http://schemas.openxmlformats.org/officeDocument/2006/relationships/slide" Target="slides/slide53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15.xml"/><Relationship Id="rId78" Type="http://schemas.openxmlformats.org/officeDocument/2006/relationships/slide" Target="slides/slide20.xml"/><Relationship Id="rId94" Type="http://schemas.openxmlformats.org/officeDocument/2006/relationships/slide" Target="slides/slide36.xml"/><Relationship Id="rId99" Type="http://schemas.openxmlformats.org/officeDocument/2006/relationships/slide" Target="slides/slide41.xml"/><Relationship Id="rId101" Type="http://schemas.openxmlformats.org/officeDocument/2006/relationships/slide" Target="slides/slide43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5CF4-9D24-490B-A4EB-25BFE47E8D21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0C4BA-06EC-4905-8B2E-6E66ACA72CE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073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0C98E-1BDF-46DE-ACBB-3B54069DC9E5}" type="slidenum">
              <a:rPr lang="ro-RO" smtClean="0">
                <a:solidFill>
                  <a:prstClr val="black"/>
                </a:solidFill>
              </a:rPr>
              <a:pPr/>
              <a:t>41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2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D8A4-B43C-46A7-B772-8A49C58F926F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2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34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5116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5780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647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20529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427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85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3099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52398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0558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20933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0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19523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07968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94982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2582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754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974720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3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744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75066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44037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8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529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83347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131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06271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75642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4270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05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60154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463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18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68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950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05143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0127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22785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539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65940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06137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3459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690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08116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53325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776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50904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0732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3047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78122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125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29700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21820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2187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86462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72137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462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5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60108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89640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0516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86201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931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2813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410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6388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6699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472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564228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871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942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31700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0819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3999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8317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505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920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12521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016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279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82688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671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061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43506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42045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10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993588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0190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055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91417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32383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242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50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39011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005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257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667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137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30360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7068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47050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420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44358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700116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3130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841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72106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7485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3547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038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927762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9525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503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04000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784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89168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4837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2484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36065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48817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364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7479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22632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83102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2368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623658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6800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124050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530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298590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643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860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23701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412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5262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084766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801713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99535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44220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46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3634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954532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047103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1761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2404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41652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386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0126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27248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81141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25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01733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703393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86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18918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1609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3259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3937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155139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706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885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3601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703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119331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2576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62119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2487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93017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845807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629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3325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1413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90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153833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125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13967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663962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658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127836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1925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79351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043277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81002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69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157497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5534930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380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020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941262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12240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3363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975400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9393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660507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3248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11445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21792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8984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497854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151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0924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923209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105812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54945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981309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65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4999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8129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641136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02174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5627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283307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9081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352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08589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975071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56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1825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736292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902988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8858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067830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179419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23626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3265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02619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0102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5532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4170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289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647585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99070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446390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6016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890542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063640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13641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3176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238470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78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0615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1722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743886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534205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08333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050495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4213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559625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74671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63209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1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208367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911147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972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8481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754350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540501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00020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049537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0836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645369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882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217102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32016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1109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700394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1074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5657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381125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080338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1081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799138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8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76629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399052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958337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6714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1492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441411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7066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042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346631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704256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639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38757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326395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1951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337931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743906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45576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4965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340052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5664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2984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1380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218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223836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2219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676195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9646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202943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533544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16513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5708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856020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83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516935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7982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384712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963865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49544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41356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67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404674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185113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82281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11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036895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2507169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4602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7643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627777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763724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83300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683441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7888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722469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865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5156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50633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397470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8589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131574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7395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1537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137584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82102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51436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661325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48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7518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129002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281267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88508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3475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2192254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734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6162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639628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690616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05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850760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991600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0289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83911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830383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89527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837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503953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5255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7347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9746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7246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23982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97222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459940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034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513946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307438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00693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580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631122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2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3773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589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470187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196128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24304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374905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48907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54262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71248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53369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12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2040119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682091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1649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04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0934286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630405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33968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354704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241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744590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170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748820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52811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1364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049554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6010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0167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653750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111656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18632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805853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17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29703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772573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690174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92318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3733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005443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1105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8049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498717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726209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475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6282195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989473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3671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44793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493493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05871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1834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15131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358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5966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2424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0507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886964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56931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392771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443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804976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257005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61948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3531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7796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7874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54494461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7242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187269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25425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459904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115011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6509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3175615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026369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99536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41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406468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03501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0993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95116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8224647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621172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3119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7041438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8172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1880971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6507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343541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76691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12980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0430109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10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577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5967740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561123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56282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542408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75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9441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935384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1720729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83046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5080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1222259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3232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165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238508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676423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928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338891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198593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077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6732389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881802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547717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0774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1959715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74619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22659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072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5275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690564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52547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9367409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4615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132255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478009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46798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5856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727309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30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153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1006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4024525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057653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5567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377638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2261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3480948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203011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257961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25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990634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750362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46620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55468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9694152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2964654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37235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4827657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7136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0043766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4826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0544604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87075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8780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470319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458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993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239512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20931584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7487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4630535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51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419381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686431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25277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568426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245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5307104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92346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63097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8845565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675166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49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7974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278636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6340209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72745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961502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164970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67877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4646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1454176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89910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3672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6056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2088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917531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0372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736113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176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264308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8105754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551066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8704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081466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36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573870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050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1736455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8244250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612125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08230083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29455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0917149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8083222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25033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69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2029938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058898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4276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35608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7316418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004272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881923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776265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8364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130515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83297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98923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327389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29330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888723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3204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69829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8025095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760275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406319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0312483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463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667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5425707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3101439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132781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25570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8314437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97807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7636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8912836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7115659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93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1445842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8294408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96953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05637096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1676355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659929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36668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384751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10050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7462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1164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160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124570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605493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3962043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063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441112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5449397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704563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58846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1017203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044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1460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99537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3221034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751536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931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14586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26688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1520815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9686539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612532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248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8828244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2669861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20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4700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41814783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7815128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5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3133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1159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137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384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03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0815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0940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93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00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47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40049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825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6303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9446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8088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00438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76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13808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8224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61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8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74113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31628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446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826239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5759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103632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A668-8572-489A-9D2E-32458F56BC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868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49395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372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60741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156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31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50.xml"/><Relationship Id="rId12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5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74.xml"/><Relationship Id="rId12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69.xml"/><Relationship Id="rId1" Type="http://schemas.openxmlformats.org/officeDocument/2006/relationships/slideLayout" Target="../slideLayouts/slideLayout468.xml"/><Relationship Id="rId6" Type="http://schemas.openxmlformats.org/officeDocument/2006/relationships/slideLayout" Target="../slideLayouts/slideLayout473.xml"/><Relationship Id="rId11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2.xml"/><Relationship Id="rId10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1.xml"/><Relationship Id="rId9" Type="http://schemas.openxmlformats.org/officeDocument/2006/relationships/slideLayout" Target="../slideLayouts/slideLayout47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7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6.xml"/><Relationship Id="rId12" Type="http://schemas.openxmlformats.org/officeDocument/2006/relationships/slideLayout" Target="../slideLayouts/slideLayout491.xml"/><Relationship Id="rId2" Type="http://schemas.openxmlformats.org/officeDocument/2006/relationships/slideLayout" Target="../slideLayouts/slideLayout481.xml"/><Relationship Id="rId1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85.xml"/><Relationship Id="rId11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3.xml"/><Relationship Id="rId9" Type="http://schemas.openxmlformats.org/officeDocument/2006/relationships/slideLayout" Target="../slideLayouts/slideLayout488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9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4.xml"/><Relationship Id="rId7" Type="http://schemas.openxmlformats.org/officeDocument/2006/relationships/slideLayout" Target="../slideLayouts/slideLayout498.xml"/><Relationship Id="rId12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7.xml"/><Relationship Id="rId11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96.xml"/><Relationship Id="rId10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50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5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29.xml"/><Relationship Id="rId1" Type="http://schemas.openxmlformats.org/officeDocument/2006/relationships/slideLayout" Target="../slideLayouts/slideLayout528.xml"/><Relationship Id="rId6" Type="http://schemas.openxmlformats.org/officeDocument/2006/relationships/slideLayout" Target="../slideLayouts/slideLayout533.xml"/><Relationship Id="rId11" Type="http://schemas.openxmlformats.org/officeDocument/2006/relationships/slideLayout" Target="../slideLayouts/slideLayout538.xml"/><Relationship Id="rId5" Type="http://schemas.openxmlformats.org/officeDocument/2006/relationships/slideLayout" Target="../slideLayouts/slideLayout532.xml"/><Relationship Id="rId10" Type="http://schemas.openxmlformats.org/officeDocument/2006/relationships/slideLayout" Target="../slideLayouts/slideLayout537.xml"/><Relationship Id="rId4" Type="http://schemas.openxmlformats.org/officeDocument/2006/relationships/slideLayout" Target="../slideLayouts/slideLayout531.xml"/><Relationship Id="rId9" Type="http://schemas.openxmlformats.org/officeDocument/2006/relationships/slideLayout" Target="../slideLayouts/slideLayout536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1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70.xml"/><Relationship Id="rId12" Type="http://schemas.openxmlformats.org/officeDocument/2006/relationships/slideLayout" Target="../slideLayouts/slideLayout575.xml"/><Relationship Id="rId2" Type="http://schemas.openxmlformats.org/officeDocument/2006/relationships/slideLayout" Target="../slideLayouts/slideLayout565.xml"/><Relationship Id="rId1" Type="http://schemas.openxmlformats.org/officeDocument/2006/relationships/slideLayout" Target="../slideLayouts/slideLayout564.xml"/><Relationship Id="rId6" Type="http://schemas.openxmlformats.org/officeDocument/2006/relationships/slideLayout" Target="../slideLayouts/slideLayout569.xml"/><Relationship Id="rId11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67.xml"/><Relationship Id="rId9" Type="http://schemas.openxmlformats.org/officeDocument/2006/relationships/slideLayout" Target="../slideLayouts/slideLayout572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slideLayout" Target="../slideLayouts/slideLayout587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5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90.xml"/><Relationship Id="rId7" Type="http://schemas.openxmlformats.org/officeDocument/2006/relationships/slideLayout" Target="../slideLayouts/slideLayout594.xml"/><Relationship Id="rId12" Type="http://schemas.openxmlformats.org/officeDocument/2006/relationships/slideLayout" Target="../slideLayouts/slideLayout599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93.xml"/><Relationship Id="rId11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6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7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602.xml"/><Relationship Id="rId7" Type="http://schemas.openxmlformats.org/officeDocument/2006/relationships/slideLayout" Target="../slideLayouts/slideLayout606.xml"/><Relationship Id="rId12" Type="http://schemas.openxmlformats.org/officeDocument/2006/relationships/slideLayout" Target="../slideLayouts/slideLayout611.xml"/><Relationship Id="rId2" Type="http://schemas.openxmlformats.org/officeDocument/2006/relationships/slideLayout" Target="../slideLayouts/slideLayout601.xml"/><Relationship Id="rId1" Type="http://schemas.openxmlformats.org/officeDocument/2006/relationships/slideLayout" Target="../slideLayouts/slideLayout600.xml"/><Relationship Id="rId6" Type="http://schemas.openxmlformats.org/officeDocument/2006/relationships/slideLayout" Target="../slideLayouts/slideLayout605.xml"/><Relationship Id="rId11" Type="http://schemas.openxmlformats.org/officeDocument/2006/relationships/slideLayout" Target="../slideLayouts/slideLayout610.xml"/><Relationship Id="rId5" Type="http://schemas.openxmlformats.org/officeDocument/2006/relationships/slideLayout" Target="../slideLayouts/slideLayout604.xml"/><Relationship Id="rId10" Type="http://schemas.openxmlformats.org/officeDocument/2006/relationships/slideLayout" Target="../slideLayouts/slideLayout609.xml"/><Relationship Id="rId4" Type="http://schemas.openxmlformats.org/officeDocument/2006/relationships/slideLayout" Target="../slideLayouts/slideLayout603.xml"/><Relationship Id="rId9" Type="http://schemas.openxmlformats.org/officeDocument/2006/relationships/slideLayout" Target="../slideLayouts/slideLayout608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theme" Target="../theme/theme52.xml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slideLayout" Target="../slideLayouts/slideLayout623.xml"/><Relationship Id="rId2" Type="http://schemas.openxmlformats.org/officeDocument/2006/relationships/slideLayout" Target="../slideLayouts/slideLayout613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1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26.xml"/><Relationship Id="rId7" Type="http://schemas.openxmlformats.org/officeDocument/2006/relationships/slideLayout" Target="../slideLayouts/slideLayout630.xml"/><Relationship Id="rId12" Type="http://schemas.openxmlformats.org/officeDocument/2006/relationships/slideLayout" Target="../slideLayouts/slideLayout635.xml"/><Relationship Id="rId2" Type="http://schemas.openxmlformats.org/officeDocument/2006/relationships/slideLayout" Target="../slideLayouts/slideLayout625.xml"/><Relationship Id="rId1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9.xml"/><Relationship Id="rId11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32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3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638.xml"/><Relationship Id="rId7" Type="http://schemas.openxmlformats.org/officeDocument/2006/relationships/slideLayout" Target="../slideLayouts/slideLayout642.xml"/><Relationship Id="rId12" Type="http://schemas.openxmlformats.org/officeDocument/2006/relationships/slideLayout" Target="../slideLayouts/slideLayout647.xml"/><Relationship Id="rId2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36.xml"/><Relationship Id="rId6" Type="http://schemas.openxmlformats.org/officeDocument/2006/relationships/slideLayout" Target="../slideLayouts/slideLayout641.xml"/><Relationship Id="rId11" Type="http://schemas.openxmlformats.org/officeDocument/2006/relationships/slideLayout" Target="../slideLayouts/slideLayout646.xml"/><Relationship Id="rId5" Type="http://schemas.openxmlformats.org/officeDocument/2006/relationships/slideLayout" Target="../slideLayouts/slideLayout640.xml"/><Relationship Id="rId10" Type="http://schemas.openxmlformats.org/officeDocument/2006/relationships/slideLayout" Target="../slideLayouts/slideLayout645.xml"/><Relationship Id="rId4" Type="http://schemas.openxmlformats.org/officeDocument/2006/relationships/slideLayout" Target="../slideLayouts/slideLayout639.xml"/><Relationship Id="rId9" Type="http://schemas.openxmlformats.org/officeDocument/2006/relationships/slideLayout" Target="../slideLayouts/slideLayout64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5.xml"/><Relationship Id="rId13" Type="http://schemas.openxmlformats.org/officeDocument/2006/relationships/theme" Target="../theme/theme55.xml"/><Relationship Id="rId3" Type="http://schemas.openxmlformats.org/officeDocument/2006/relationships/slideLayout" Target="../slideLayouts/slideLayout650.xml"/><Relationship Id="rId7" Type="http://schemas.openxmlformats.org/officeDocument/2006/relationships/slideLayout" Target="../slideLayouts/slideLayout654.xml"/><Relationship Id="rId12" Type="http://schemas.openxmlformats.org/officeDocument/2006/relationships/slideLayout" Target="../slideLayouts/slideLayout659.xml"/><Relationship Id="rId2" Type="http://schemas.openxmlformats.org/officeDocument/2006/relationships/slideLayout" Target="../slideLayouts/slideLayout649.xml"/><Relationship Id="rId1" Type="http://schemas.openxmlformats.org/officeDocument/2006/relationships/slideLayout" Target="../slideLayouts/slideLayout648.xml"/><Relationship Id="rId6" Type="http://schemas.openxmlformats.org/officeDocument/2006/relationships/slideLayout" Target="../slideLayouts/slideLayout653.xml"/><Relationship Id="rId11" Type="http://schemas.openxmlformats.org/officeDocument/2006/relationships/slideLayout" Target="../slideLayouts/slideLayout658.xml"/><Relationship Id="rId5" Type="http://schemas.openxmlformats.org/officeDocument/2006/relationships/slideLayout" Target="../slideLayouts/slideLayout652.xml"/><Relationship Id="rId10" Type="http://schemas.openxmlformats.org/officeDocument/2006/relationships/slideLayout" Target="../slideLayouts/slideLayout657.xml"/><Relationship Id="rId4" Type="http://schemas.openxmlformats.org/officeDocument/2006/relationships/slideLayout" Target="../slideLayouts/slideLayout651.xml"/><Relationship Id="rId9" Type="http://schemas.openxmlformats.org/officeDocument/2006/relationships/slideLayout" Target="../slideLayouts/slideLayout656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7.xml"/><Relationship Id="rId13" Type="http://schemas.openxmlformats.org/officeDocument/2006/relationships/theme" Target="../theme/theme56.xml"/><Relationship Id="rId3" Type="http://schemas.openxmlformats.org/officeDocument/2006/relationships/slideLayout" Target="../slideLayouts/slideLayout662.xml"/><Relationship Id="rId7" Type="http://schemas.openxmlformats.org/officeDocument/2006/relationships/slideLayout" Target="../slideLayouts/slideLayout666.xml"/><Relationship Id="rId12" Type="http://schemas.openxmlformats.org/officeDocument/2006/relationships/slideLayout" Target="../slideLayouts/slideLayout671.xml"/><Relationship Id="rId2" Type="http://schemas.openxmlformats.org/officeDocument/2006/relationships/slideLayout" Target="../slideLayouts/slideLayout661.xml"/><Relationship Id="rId1" Type="http://schemas.openxmlformats.org/officeDocument/2006/relationships/slideLayout" Target="../slideLayouts/slideLayout660.xml"/><Relationship Id="rId6" Type="http://schemas.openxmlformats.org/officeDocument/2006/relationships/slideLayout" Target="../slideLayouts/slideLayout665.xml"/><Relationship Id="rId11" Type="http://schemas.openxmlformats.org/officeDocument/2006/relationships/slideLayout" Target="../slideLayouts/slideLayout670.xml"/><Relationship Id="rId5" Type="http://schemas.openxmlformats.org/officeDocument/2006/relationships/slideLayout" Target="../slideLayouts/slideLayout664.xml"/><Relationship Id="rId10" Type="http://schemas.openxmlformats.org/officeDocument/2006/relationships/slideLayout" Target="../slideLayouts/slideLayout669.xml"/><Relationship Id="rId4" Type="http://schemas.openxmlformats.org/officeDocument/2006/relationships/slideLayout" Target="../slideLayouts/slideLayout663.xml"/><Relationship Id="rId9" Type="http://schemas.openxmlformats.org/officeDocument/2006/relationships/slideLayout" Target="../slideLayouts/slideLayout668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theme" Target="../theme/theme57.xml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slideLayout" Target="../slideLayouts/slideLayout683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1.xml"/><Relationship Id="rId13" Type="http://schemas.openxmlformats.org/officeDocument/2006/relationships/theme" Target="../theme/theme58.xml"/><Relationship Id="rId3" Type="http://schemas.openxmlformats.org/officeDocument/2006/relationships/slideLayout" Target="../slideLayouts/slideLayout686.xml"/><Relationship Id="rId7" Type="http://schemas.openxmlformats.org/officeDocument/2006/relationships/slideLayout" Target="../slideLayouts/slideLayout690.xml"/><Relationship Id="rId12" Type="http://schemas.openxmlformats.org/officeDocument/2006/relationships/slideLayout" Target="../slideLayouts/slideLayout695.xml"/><Relationship Id="rId2" Type="http://schemas.openxmlformats.org/officeDocument/2006/relationships/slideLayout" Target="../slideLayouts/slideLayout685.xml"/><Relationship Id="rId1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9.xml"/><Relationship Id="rId11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0682-2B90-4CE9-9787-DA41DEAE107E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296D-3D58-4F69-BC2E-F1635C00C3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109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61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49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103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974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869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17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07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28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69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5659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59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26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485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669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735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3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97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865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88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227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46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02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499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732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76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159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58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41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064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031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409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835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34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36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94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769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80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44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12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99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187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17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202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189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95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530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015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857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95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654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778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61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471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859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90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3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302AE-E2C6-43FB-A098-0929398E06D1}" type="datetimeFigureOut">
              <a:rPr lang="ro-RO" smtClean="0">
                <a:solidFill>
                  <a:srgbClr val="575F6D"/>
                </a:solidFill>
              </a:rPr>
              <a:pPr/>
              <a:t>6/6/2022</a:t>
            </a:fld>
            <a:endParaRPr lang="ro-RO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3C6DC-507E-4B0E-9476-FB9D6BD27D2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366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5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3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1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8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5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6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7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6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7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0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22" y="2984623"/>
            <a:ext cx="7833947" cy="1648924"/>
          </a:xfrm>
        </p:spPr>
        <p:txBody>
          <a:bodyPr>
            <a:normAutofit fontScale="90000"/>
          </a:bodyPr>
          <a:lstStyle/>
          <a:p>
            <a:r>
              <a:rPr lang="ro-RO" sz="4400" b="1" i="1" dirty="0"/>
              <a:t>ESCAREL</a:t>
            </a:r>
            <a:r>
              <a:rPr lang="en-US" sz="4400" b="1" i="1" dirty="0"/>
              <a:t>E DE DECUBIT</a:t>
            </a:r>
            <a:br>
              <a:rPr lang="en-US" sz="4400" b="1" i="1" dirty="0"/>
            </a:br>
            <a:r>
              <a:rPr lang="en-US" sz="4400" b="1" i="1" dirty="0"/>
              <a:t/>
            </a:r>
            <a:br>
              <a:rPr lang="en-US" sz="4400" b="1" i="1" dirty="0"/>
            </a:br>
            <a:r>
              <a:rPr lang="en-US" sz="4400" b="1" i="1" dirty="0"/>
              <a:t>(ULCERELE DE PRESIUNE)</a:t>
            </a:r>
            <a:endParaRPr lang="ro-RO" sz="44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9692" y="5090746"/>
            <a:ext cx="4137758" cy="998904"/>
          </a:xfrm>
        </p:spPr>
        <p:txBody>
          <a:bodyPr/>
          <a:lstStyle/>
          <a:p>
            <a:r>
              <a:rPr lang="ro-RO" dirty="0" smtClean="0"/>
              <a:t>As med pr gen Vrăjescu Claudia</a:t>
            </a:r>
            <a:endParaRPr lang="ro-R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89" y="0"/>
            <a:ext cx="5161085" cy="252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369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patogenie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071546"/>
            <a:ext cx="7467600" cy="5402406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    </a:t>
            </a:r>
            <a:r>
              <a:rPr lang="en-US" dirty="0" smtClean="0"/>
              <a:t>-</a:t>
            </a:r>
            <a:r>
              <a:rPr lang="ro-RO" dirty="0" smtClean="0"/>
              <a:t>se formează de la interior spre exterior </a:t>
            </a:r>
            <a:r>
              <a:rPr lang="en-US" dirty="0" smtClean="0"/>
              <a:t>				                                           	                                  -</a:t>
            </a:r>
            <a:r>
              <a:rPr lang="ro-RO" dirty="0" smtClean="0"/>
              <a:t>leziunea profundă este cea mai importantă    </a:t>
            </a:r>
            <a:r>
              <a:rPr lang="en-US" dirty="0" smtClean="0"/>
              <a:t>		                                                                  </a:t>
            </a:r>
            <a:r>
              <a:rPr lang="ro-RO" dirty="0" smtClean="0"/>
              <a:t>        </a:t>
            </a:r>
            <a:r>
              <a:rPr lang="en-US" dirty="0" smtClean="0"/>
              <a:t>                     -</a:t>
            </a:r>
            <a:r>
              <a:rPr lang="ro-RO" dirty="0" smtClean="0"/>
              <a:t>presiunea de scurtă durată  </a:t>
            </a:r>
            <a:r>
              <a:rPr lang="en-US" dirty="0" smtClean="0"/>
              <a:t>          </a:t>
            </a:r>
            <a:r>
              <a:rPr lang="ro-RO" dirty="0" smtClean="0"/>
              <a:t>hiperemie reactivă </a:t>
            </a:r>
            <a:r>
              <a:rPr lang="en-US" dirty="0" smtClean="0"/>
              <a:t>				                                               </a:t>
            </a:r>
            <a:r>
              <a:rPr lang="ro-RO" dirty="0" smtClean="0"/>
              <a:t>                 </a:t>
            </a:r>
            <a:r>
              <a:rPr lang="en-US" dirty="0" smtClean="0"/>
              <a:t>-</a:t>
            </a:r>
            <a:r>
              <a:rPr lang="ro-RO" dirty="0" smtClean="0"/>
              <a:t> presiunea ridicată constantă </a:t>
            </a:r>
            <a:r>
              <a:rPr lang="en-US" dirty="0" smtClean="0"/>
              <a:t>          </a:t>
            </a:r>
            <a:r>
              <a:rPr lang="ro-RO" dirty="0" smtClean="0"/>
              <a:t>reducerea</a:t>
            </a:r>
            <a:r>
              <a:rPr lang="en-US" dirty="0" smtClean="0"/>
              <a:t>/</a:t>
            </a:r>
            <a:r>
              <a:rPr lang="ro-RO" dirty="0" smtClean="0"/>
              <a:t> abolirea fluxului capilar </a:t>
            </a:r>
            <a:r>
              <a:rPr lang="en-US" dirty="0" smtClean="0"/>
              <a:t>         </a:t>
            </a:r>
            <a:r>
              <a:rPr lang="ro-RO" dirty="0" smtClean="0"/>
              <a:t>ischemie tisulară</a:t>
            </a:r>
            <a:r>
              <a:rPr lang="en-US" dirty="0" smtClean="0"/>
              <a:t>            </a:t>
            </a:r>
            <a:r>
              <a:rPr lang="ro-RO" dirty="0" smtClean="0"/>
              <a:t> necroza ţesuturilor subiacente</a:t>
            </a:r>
            <a:r>
              <a:rPr lang="en-US" dirty="0" smtClean="0"/>
              <a:t>											                            </a:t>
            </a:r>
            <a:r>
              <a:rPr lang="ro-RO" dirty="0" smtClean="0"/>
              <a:t> </a:t>
            </a:r>
            <a:r>
              <a:rPr lang="en-US" dirty="0" smtClean="0"/>
              <a:t>-</a:t>
            </a:r>
            <a:r>
              <a:rPr lang="ro-RO" dirty="0" smtClean="0"/>
              <a:t>o presiune de 4 </a:t>
            </a:r>
            <a:r>
              <a:rPr lang="en-US" dirty="0" smtClean="0"/>
              <a:t>- </a:t>
            </a:r>
            <a:r>
              <a:rPr lang="ro-RO" dirty="0" smtClean="0"/>
              <a:t>6 ori mai mare decât cea </a:t>
            </a:r>
            <a:r>
              <a:rPr lang="ro-RO" dirty="0" err="1" smtClean="0"/>
              <a:t>sistol</a:t>
            </a:r>
            <a:r>
              <a:rPr lang="en-US" dirty="0" err="1" smtClean="0"/>
              <a:t>i</a:t>
            </a:r>
            <a:r>
              <a:rPr lang="ro-RO" dirty="0" smtClean="0"/>
              <a:t>că  necroză tisulară </a:t>
            </a:r>
            <a:r>
              <a:rPr lang="en-US" dirty="0" smtClean="0"/>
              <a:t>&lt;</a:t>
            </a:r>
            <a:r>
              <a:rPr lang="ro-RO" dirty="0" smtClean="0"/>
              <a:t> 60 min</a:t>
            </a:r>
            <a:r>
              <a:rPr lang="en-US" dirty="0" smtClean="0"/>
              <a:t>					</a:t>
            </a:r>
            <a:endParaRPr lang="ro-RO" dirty="0"/>
          </a:p>
        </p:txBody>
      </p:sp>
      <p:sp>
        <p:nvSpPr>
          <p:cNvPr id="6" name="Notched Right Arrow 5"/>
          <p:cNvSpPr/>
          <p:nvPr/>
        </p:nvSpPr>
        <p:spPr>
          <a:xfrm>
            <a:off x="5881686" y="3429000"/>
            <a:ext cx="714380" cy="142876"/>
          </a:xfrm>
          <a:prstGeom prst="notchedRightArrow">
            <a:avLst>
              <a:gd name="adj1" fmla="val 795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8596330" y="4929198"/>
            <a:ext cx="714380" cy="142876"/>
          </a:xfrm>
          <a:prstGeom prst="notchedRightArrow">
            <a:avLst>
              <a:gd name="adj1" fmla="val 795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5738810" y="2714620"/>
            <a:ext cx="714380" cy="133352"/>
          </a:xfrm>
          <a:prstGeom prst="notchedRightArrow">
            <a:avLst>
              <a:gd name="adj1" fmla="val 795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7096132" y="3857628"/>
            <a:ext cx="714380" cy="142876"/>
          </a:xfrm>
          <a:prstGeom prst="notchedRightArrow">
            <a:avLst>
              <a:gd name="adj1" fmla="val 795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4238612" y="3857628"/>
            <a:ext cx="714380" cy="142876"/>
          </a:xfrm>
          <a:prstGeom prst="notchedRightArrow">
            <a:avLst>
              <a:gd name="adj1" fmla="val 795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RESSIO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8348" y="500042"/>
            <a:ext cx="7286676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1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aisseau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39" y="603251"/>
            <a:ext cx="7429524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8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94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85959161"/>
              </p:ext>
            </p:extLst>
          </p:nvPr>
        </p:nvGraphicFramePr>
        <p:xfrm>
          <a:off x="1981200" y="457200"/>
          <a:ext cx="7772400" cy="5298948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b="1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b="1" dirty="0" smtClean="0"/>
                        <a:t>Po</a:t>
                      </a:r>
                      <a:r>
                        <a:rPr lang="ro-RO" b="1" dirty="0" err="1" smtClean="0"/>
                        <a:t>ziţia</a:t>
                      </a:r>
                      <a:endParaRPr lang="fr-FR" b="1" dirty="0" smtClean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b="1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o-RO" b="1" dirty="0" smtClean="0"/>
                        <a:t>Zonă de presiune</a:t>
                      </a:r>
                      <a:endParaRPr lang="fr-FR" b="1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b="1" dirty="0" smtClean="0"/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b="1" dirty="0" err="1" smtClean="0"/>
                        <a:t>Pre</a:t>
                      </a:r>
                      <a:r>
                        <a:rPr lang="ro-RO" b="1" dirty="0" err="1" smtClean="0"/>
                        <a:t>siune</a:t>
                      </a:r>
                      <a:r>
                        <a:rPr lang="ro-RO" b="1" dirty="0" smtClean="0"/>
                        <a:t> medie</a:t>
                      </a:r>
                      <a:endParaRPr lang="fr-FR" b="1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ro-RO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ecubit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dorsal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Calcaneu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Sacru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Zon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occipital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Omoplat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Cot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50 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mmHg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40 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50  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mmHg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mmHg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mmHg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mmHg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ro-RO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ecubit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lat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ral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strict 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90°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Marele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trohanter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 </a:t>
                      </a:r>
                      <a:r>
                        <a:rPr kumimoji="0" lang="ro-R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95 </a:t>
                      </a:r>
                      <a:r>
                        <a:rPr kumimoji="0" 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mmHg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ro-RO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ziţie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şezândă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Ischion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 </a:t>
                      </a:r>
                      <a:r>
                        <a:rPr kumimoji="0" lang="ro-R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500 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mmHg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3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dirty="0" smtClean="0"/>
              <a:t>         </a:t>
            </a:r>
            <a:r>
              <a:rPr lang="en-US" dirty="0" err="1" smtClean="0"/>
              <a:t>Dintr</a:t>
            </a:r>
            <a:r>
              <a:rPr lang="ro-RO" dirty="0" smtClean="0"/>
              <a:t>e ţ</a:t>
            </a:r>
            <a:r>
              <a:rPr lang="en-US" dirty="0" err="1" smtClean="0"/>
              <a:t>esuturi</a:t>
            </a:r>
            <a:r>
              <a:rPr lang="ro-RO" dirty="0" smtClean="0"/>
              <a:t>, cel mai susceptibil la lipsa acută de oxigen este ţesutul muscular, datorită nevoii sale crescute şi cerinţelor metabolice mai mari.  Schimbări ireversibile pot apărea </a:t>
            </a:r>
            <a:r>
              <a:rPr lang="ro-RO" u="sng" dirty="0" smtClean="0">
                <a:solidFill>
                  <a:srgbClr val="FF0000"/>
                </a:solidFill>
              </a:rPr>
              <a:t>chiar şi în 2 ore de presiune continuă</a:t>
            </a:r>
            <a:r>
              <a:rPr lang="ro-RO" dirty="0" smtClean="0"/>
              <a:t>.  							                   	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Pielea rezistă ischemiei acute </a:t>
            </a:r>
            <a:r>
              <a:rPr lang="ro-RO" dirty="0" err="1" smtClean="0"/>
              <a:t>pînă</a:t>
            </a:r>
            <a:r>
              <a:rPr lang="ro-RO" dirty="0" smtClean="0"/>
              <a:t> la 12 ore. 	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o-RO" dirty="0" smtClean="0"/>
              <a:t>	</a:t>
            </a:r>
            <a:r>
              <a:rPr lang="ro-RO" b="1" i="1" dirty="0" smtClean="0"/>
              <a:t>Leziunea pielii poate fii însoţită de leziune musculară semnificativă, având aspect de con inversat</a:t>
            </a:r>
            <a:r>
              <a:rPr lang="en-US" b="1" i="1" dirty="0" smtClean="0"/>
              <a:t>!</a:t>
            </a:r>
            <a:endParaRPr lang="ro-RO" b="1" i="1" dirty="0"/>
          </a:p>
        </p:txBody>
      </p:sp>
    </p:spTree>
    <p:extLst>
      <p:ext uri="{BB962C8B-B14F-4D97-AF65-F5344CB8AC3E}">
        <p14:creationId xmlns:p14="http://schemas.microsoft.com/office/powerpoint/2010/main" val="42503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571481"/>
            <a:ext cx="7715304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09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82" y="274638"/>
            <a:ext cx="8429684" cy="582594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latin typeface="+mn-lt"/>
              </a:rPr>
              <a:t>clasificarea cauzelor în formarea escarelor   I</a:t>
            </a:r>
            <a:endParaRPr lang="ro-RO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071546"/>
            <a:ext cx="7467600" cy="5072098"/>
          </a:xfrm>
        </p:spPr>
        <p:txBody>
          <a:bodyPr>
            <a:normAutofit/>
          </a:bodyPr>
          <a:lstStyle/>
          <a:p>
            <a:endParaRPr lang="ro-RO" dirty="0" smtClean="0"/>
          </a:p>
          <a:p>
            <a:pPr>
              <a:buNone/>
            </a:pPr>
            <a:r>
              <a:rPr lang="ro-RO" b="1" dirty="0" smtClean="0"/>
              <a:t>Cauze locale </a:t>
            </a:r>
          </a:p>
          <a:p>
            <a:pPr>
              <a:buNone/>
            </a:pPr>
            <a:r>
              <a:rPr lang="ro-RO" dirty="0" smtClean="0"/>
              <a:t>1. </a:t>
            </a:r>
            <a:r>
              <a:rPr lang="ro-RO" dirty="0" smtClean="0">
                <a:solidFill>
                  <a:srgbClr val="C00000"/>
                </a:solidFill>
              </a:rPr>
              <a:t>Imobilitatea </a:t>
            </a:r>
            <a:r>
              <a:rPr lang="en-US" dirty="0" smtClean="0">
                <a:solidFill>
                  <a:srgbClr val="C00000"/>
                </a:solidFill>
              </a:rPr>
              <a:t>la pat</a:t>
            </a:r>
            <a:endParaRPr lang="ro-RO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vi-VN" dirty="0" smtClean="0"/>
              <a:t>2. Igiena incorectă</a:t>
            </a:r>
            <a:r>
              <a:rPr lang="ro-RO" dirty="0" smtClean="0"/>
              <a:t> şi de calitate necorespunzătoare</a:t>
            </a:r>
            <a:r>
              <a:rPr lang="vi-VN" dirty="0" smtClean="0"/>
              <a:t> a pielii şi a mucoaselor </a:t>
            </a:r>
          </a:p>
          <a:p>
            <a:pPr>
              <a:buNone/>
            </a:pPr>
            <a:r>
              <a:rPr lang="vi-VN" dirty="0" smtClean="0"/>
              <a:t>3. Lenjeria umedă, cu cute </a:t>
            </a:r>
          </a:p>
          <a:p>
            <a:pPr>
              <a:buNone/>
            </a:pPr>
            <a:r>
              <a:rPr lang="vi-VN" dirty="0" smtClean="0"/>
              <a:t>4. Diversele fărâmituri – pâine, ghips etc. </a:t>
            </a:r>
          </a:p>
          <a:p>
            <a:pPr>
              <a:buNone/>
            </a:pPr>
            <a:r>
              <a:rPr lang="ro-RO" dirty="0" smtClean="0"/>
              <a:t>5. Edemele </a:t>
            </a:r>
          </a:p>
          <a:p>
            <a:pPr>
              <a:buNone/>
            </a:pPr>
            <a:r>
              <a:rPr lang="pt-BR" dirty="0" smtClean="0"/>
              <a:t>6. Incontinenţa de urină şi de materii fecale </a:t>
            </a:r>
          </a:p>
          <a:p>
            <a:pPr>
              <a:buNone/>
            </a:pPr>
            <a:r>
              <a:rPr lang="ro-RO" dirty="0" smtClean="0"/>
              <a:t>7. Presiunea prelungită</a:t>
            </a:r>
          </a:p>
          <a:p>
            <a:pPr>
              <a:buNone/>
            </a:pPr>
            <a:r>
              <a:rPr lang="ro-RO" dirty="0" smtClean="0"/>
              <a:t>8. Frecarea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112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latin typeface="+mn-lt"/>
              </a:rPr>
              <a:t>Clasificarea cauzelor în formarea escarelor  II</a:t>
            </a:r>
            <a:endParaRPr lang="ro-RO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o-RO" dirty="0" smtClean="0"/>
          </a:p>
          <a:p>
            <a:pPr>
              <a:buNone/>
            </a:pPr>
            <a:r>
              <a:rPr lang="ro-RO" b="1" dirty="0" smtClean="0"/>
              <a:t>Cauze generale </a:t>
            </a:r>
            <a:r>
              <a:rPr lang="en-US" b="1" dirty="0" smtClean="0"/>
              <a:t>(</a:t>
            </a:r>
            <a:r>
              <a:rPr lang="en-US" dirty="0" err="1" smtClean="0"/>
              <a:t>mobi</a:t>
            </a:r>
            <a:r>
              <a:rPr lang="ro-RO" dirty="0" smtClean="0"/>
              <a:t>li</a:t>
            </a:r>
            <a:r>
              <a:rPr lang="en-US" dirty="0" err="1" smtClean="0"/>
              <a:t>tate</a:t>
            </a:r>
            <a:r>
              <a:rPr lang="en-US" dirty="0" smtClean="0"/>
              <a:t> </a:t>
            </a:r>
            <a:r>
              <a:rPr lang="en-US" dirty="0" err="1" smtClean="0"/>
              <a:t>limitat</a:t>
            </a:r>
            <a:r>
              <a:rPr lang="ro-RO" dirty="0" smtClean="0"/>
              <a:t>ă</a:t>
            </a:r>
            <a:r>
              <a:rPr lang="en-US" dirty="0" smtClean="0"/>
              <a:t>)</a:t>
            </a:r>
            <a:endParaRPr lang="ro-RO" b="1" dirty="0" smtClean="0"/>
          </a:p>
          <a:p>
            <a:pPr>
              <a:buNone/>
            </a:pPr>
            <a:r>
              <a:rPr lang="ro-RO" dirty="0" smtClean="0"/>
              <a:t>1. Paraliziile</a:t>
            </a:r>
          </a:p>
          <a:p>
            <a:pPr>
              <a:buNone/>
            </a:pPr>
            <a:r>
              <a:rPr lang="ro-RO" dirty="0" smtClean="0"/>
              <a:t>2. Subnutriţia, malnutriţia </a:t>
            </a:r>
          </a:p>
          <a:p>
            <a:pPr>
              <a:buNone/>
            </a:pPr>
            <a:r>
              <a:rPr lang="ro-RO" dirty="0" smtClean="0"/>
              <a:t>3. Caşexia </a:t>
            </a:r>
          </a:p>
          <a:p>
            <a:pPr>
              <a:buNone/>
            </a:pPr>
            <a:r>
              <a:rPr lang="ro-RO" dirty="0" smtClean="0"/>
              <a:t>4. Obezitatea </a:t>
            </a:r>
          </a:p>
          <a:p>
            <a:pPr>
              <a:buNone/>
            </a:pPr>
            <a:r>
              <a:rPr lang="vi-VN" dirty="0" smtClean="0"/>
              <a:t>5. Vârsta înaintată </a:t>
            </a:r>
            <a:endParaRPr lang="ro-RO" dirty="0" smtClean="0"/>
          </a:p>
          <a:p>
            <a:pPr>
              <a:buNone/>
            </a:pPr>
            <a:r>
              <a:rPr lang="it-IT" dirty="0" smtClean="0"/>
              <a:t>6. Ateroscleroza la pacienţii adinamici </a:t>
            </a:r>
          </a:p>
          <a:p>
            <a:pPr>
              <a:buNone/>
            </a:pPr>
            <a:r>
              <a:rPr lang="ro-RO" dirty="0" smtClean="0"/>
              <a:t>7. Traumatismele, fracturile </a:t>
            </a:r>
          </a:p>
          <a:p>
            <a:pPr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564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+mn-lt"/>
              </a:rPr>
              <a:t>factori</a:t>
            </a:r>
            <a:r>
              <a:rPr lang="en-US" sz="2800" b="1" dirty="0">
                <a:latin typeface="+mn-lt"/>
              </a:rPr>
              <a:t> </a:t>
            </a:r>
            <a:r>
              <a:rPr lang="ro-RO" sz="2800" b="1" dirty="0">
                <a:latin typeface="+mn-lt"/>
              </a:rPr>
              <a:t>de risc  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357298"/>
            <a:ext cx="7686700" cy="511665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o-RO" b="1" dirty="0" smtClean="0"/>
              <a:t>Factori mecanici  </a:t>
            </a:r>
            <a:r>
              <a:rPr lang="en-US" b="1" dirty="0" smtClean="0"/>
              <a:t>(	</a:t>
            </a:r>
            <a:r>
              <a:rPr lang="en-US" b="1" dirty="0" err="1" smtClean="0"/>
              <a:t>extrinseci</a:t>
            </a:r>
            <a:r>
              <a:rPr lang="en-US" b="1" dirty="0" smtClean="0"/>
              <a:t> )				                  -</a:t>
            </a:r>
            <a:r>
              <a:rPr lang="ro-RO" b="1" dirty="0" smtClean="0"/>
              <a:t>presiunea  </a:t>
            </a:r>
            <a:r>
              <a:rPr lang="ro-RO" dirty="0" smtClean="0"/>
              <a:t>exercitată asupra pielii, respectiv intensitate</a:t>
            </a:r>
            <a:r>
              <a:rPr lang="en-US" dirty="0" smtClean="0"/>
              <a:t>a</a:t>
            </a:r>
            <a:r>
              <a:rPr lang="ro-RO" dirty="0" smtClean="0"/>
              <a:t>, durata </a:t>
            </a:r>
            <a:r>
              <a:rPr lang="ro-RO" dirty="0" err="1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masura</a:t>
            </a:r>
            <a:r>
              <a:rPr lang="en-US" dirty="0" smtClean="0"/>
              <a:t> </a:t>
            </a:r>
            <a:r>
              <a:rPr lang="ro-RO" dirty="0" smtClean="0"/>
              <a:t>acesteia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-</a:t>
            </a:r>
            <a:r>
              <a:rPr lang="ro-RO" dirty="0" smtClean="0"/>
              <a:t> </a:t>
            </a:r>
            <a:r>
              <a:rPr lang="ro-RO" b="1" dirty="0" smtClean="0"/>
              <a:t>frecarea</a:t>
            </a:r>
            <a:r>
              <a:rPr lang="ro-RO" dirty="0" smtClean="0"/>
              <a:t> cu efectul de abraziune asupra pielii </a:t>
            </a:r>
            <a:r>
              <a:rPr lang="en-US" dirty="0" smtClean="0"/>
              <a:t>;                       -</a:t>
            </a:r>
            <a:r>
              <a:rPr lang="ro-RO" b="1" dirty="0" smtClean="0"/>
              <a:t>forfecarea</a:t>
            </a:r>
            <a:r>
              <a:rPr lang="ro-RO" dirty="0" smtClean="0"/>
              <a:t> prin aplicarea unor  forţe oblic pe planul pielii </a:t>
            </a:r>
            <a:r>
              <a:rPr lang="en-US" dirty="0" smtClean="0"/>
              <a:t>(</a:t>
            </a:r>
            <a:r>
              <a:rPr lang="ro-RO" dirty="0" smtClean="0"/>
              <a:t>alunecarea în poziţia semişezândă sau </a:t>
            </a:r>
            <a:r>
              <a:rPr lang="ro-RO" dirty="0" err="1" smtClean="0"/>
              <a:t>şezândă</a:t>
            </a:r>
            <a:r>
              <a:rPr lang="en-US" dirty="0" smtClean="0"/>
              <a:t>)                         -</a:t>
            </a:r>
            <a:r>
              <a:rPr lang="ro-RO" b="1" dirty="0" smtClean="0"/>
              <a:t>macerarea</a:t>
            </a: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tegumentului</a:t>
            </a:r>
            <a:r>
              <a:rPr lang="en-US" dirty="0" smtClean="0"/>
              <a:t> </a:t>
            </a:r>
            <a:r>
              <a:rPr lang="ro-RO" dirty="0" smtClean="0"/>
              <a:t>datorată igienei deficitare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059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+mn-lt"/>
              </a:rPr>
              <a:t>factori</a:t>
            </a:r>
            <a:r>
              <a:rPr lang="en-US" sz="2800" b="1" dirty="0">
                <a:latin typeface="+mn-lt"/>
              </a:rPr>
              <a:t> </a:t>
            </a:r>
            <a:r>
              <a:rPr lang="ro-RO" sz="2800" b="1" dirty="0">
                <a:latin typeface="+mn-lt"/>
              </a:rPr>
              <a:t>de risc</a:t>
            </a:r>
            <a:endParaRPr lang="ro-RO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8277" y="1071546"/>
            <a:ext cx="8409623" cy="5402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b="1" dirty="0" smtClean="0"/>
              <a:t>Factori clinici </a:t>
            </a:r>
            <a:r>
              <a:rPr lang="en-US" b="1" dirty="0" smtClean="0"/>
              <a:t> (</a:t>
            </a:r>
            <a:r>
              <a:rPr lang="en-US" b="1" dirty="0" err="1" smtClean="0"/>
              <a:t>intrinseci</a:t>
            </a:r>
            <a:r>
              <a:rPr lang="en-US" b="1" dirty="0" smtClean="0"/>
              <a:t>)	 I	                                  </a:t>
            </a:r>
            <a:r>
              <a:rPr lang="ro-RO" b="1" dirty="0" smtClean="0"/>
              <a:t>   </a:t>
            </a:r>
          </a:p>
          <a:p>
            <a:pPr>
              <a:buNone/>
            </a:pPr>
            <a:r>
              <a:rPr lang="ro-RO" b="1" dirty="0" smtClean="0"/>
              <a:t>    </a:t>
            </a:r>
            <a:r>
              <a:rPr lang="en-US" b="1" dirty="0" smtClean="0"/>
              <a:t> -</a:t>
            </a:r>
            <a:r>
              <a:rPr lang="ro-RO" dirty="0" smtClean="0"/>
              <a:t>imobilitatea datorată afectării stării de </a:t>
            </a:r>
            <a:r>
              <a:rPr lang="ro-RO" dirty="0" err="1" smtClean="0"/>
              <a:t>conştienţă</a:t>
            </a:r>
            <a:r>
              <a:rPr lang="ro-RO" dirty="0" smtClean="0"/>
              <a:t>, deficitului neurologic, lipsa cooperării pacientului, tulburări senzoriale,  terapia cu neuroleptice şi cu tranchilizante </a:t>
            </a:r>
          </a:p>
          <a:p>
            <a:pPr>
              <a:lnSpc>
                <a:spcPct val="150000"/>
              </a:lnSpc>
              <a:buNone/>
            </a:pPr>
            <a:r>
              <a:rPr lang="ro-RO" dirty="0" smtClean="0"/>
              <a:t>   </a:t>
            </a:r>
            <a:r>
              <a:rPr lang="en-US" dirty="0" smtClean="0"/>
              <a:t> -</a:t>
            </a:r>
            <a:r>
              <a:rPr lang="ro-RO" dirty="0" smtClean="0"/>
              <a:t>malnutriţia, care îngreunează refacerea </a:t>
            </a:r>
            <a:r>
              <a:rPr lang="ro-RO" dirty="0" err="1" smtClean="0"/>
              <a:t>ţesuturilor</a:t>
            </a:r>
            <a:r>
              <a:rPr lang="ro-RO" dirty="0" smtClean="0"/>
              <a:t> </a:t>
            </a:r>
            <a:r>
              <a:rPr lang="en-US" dirty="0" smtClean="0"/>
              <a:t>              </a:t>
            </a:r>
            <a:r>
              <a:rPr lang="ro-RO" dirty="0" smtClean="0"/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ro-RO" dirty="0" smtClean="0"/>
              <a:t>  </a:t>
            </a:r>
            <a:r>
              <a:rPr lang="en-US" dirty="0" smtClean="0"/>
              <a:t> -</a:t>
            </a:r>
            <a:r>
              <a:rPr lang="ro-RO" dirty="0" smtClean="0"/>
              <a:t>starea de deshidratare a pielii, anemia</a:t>
            </a:r>
            <a:r>
              <a:rPr lang="en-US" dirty="0" smtClean="0"/>
              <a:t>		                     </a:t>
            </a:r>
            <a:r>
              <a:rPr lang="ro-RO" dirty="0" smtClean="0"/>
              <a:t>  </a:t>
            </a:r>
            <a:r>
              <a:rPr lang="en-US" dirty="0" smtClean="0"/>
              <a:t> </a:t>
            </a:r>
            <a:r>
              <a:rPr lang="ro-RO" dirty="0" smtClean="0"/>
              <a:t>  </a:t>
            </a:r>
            <a:r>
              <a:rPr lang="en-US" dirty="0" smtClean="0"/>
              <a:t> -</a:t>
            </a:r>
            <a:r>
              <a:rPr lang="ro-RO" dirty="0" smtClean="0"/>
              <a:t>inc</a:t>
            </a:r>
            <a:r>
              <a:rPr lang="en-US" dirty="0" smtClean="0"/>
              <a:t>o</a:t>
            </a:r>
            <a:r>
              <a:rPr lang="ro-RO" dirty="0" err="1" smtClean="0"/>
              <a:t>ntinenţa</a:t>
            </a:r>
            <a:r>
              <a:rPr lang="ro-RO" dirty="0" smtClean="0"/>
              <a:t> urinară, de materii fecale, transpiraţia excesivă</a:t>
            </a:r>
            <a:r>
              <a:rPr lang="en-US" dirty="0" smtClean="0"/>
              <a:t> </a:t>
            </a:r>
            <a:r>
              <a:rPr lang="ro-RO" dirty="0" smtClean="0"/>
              <a:t>, </a:t>
            </a:r>
            <a:r>
              <a:rPr lang="en-US" dirty="0" smtClean="0"/>
              <a:t>                                 </a:t>
            </a:r>
            <a:r>
              <a:rPr lang="ro-RO" dirty="0" smtClean="0"/>
              <a:t>                                             </a:t>
            </a:r>
            <a:r>
              <a:rPr lang="en-US" dirty="0" smtClean="0"/>
              <a:t> -</a:t>
            </a:r>
            <a:r>
              <a:rPr lang="ro-RO" dirty="0" smtClean="0"/>
              <a:t>probleme de integritate a pielii 		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ro-RO" dirty="0" smtClean="0"/>
              <a:t>   -edemele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870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3138" y="857232"/>
            <a:ext cx="9753600" cy="5214974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err="1" smtClean="0"/>
              <a:t>Apari</a:t>
            </a:r>
            <a:r>
              <a:rPr lang="ro-RO" dirty="0" smtClean="0"/>
              <a:t>ţ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escarelor</a:t>
            </a:r>
            <a:r>
              <a:rPr lang="en-US" dirty="0" smtClean="0"/>
              <a:t> </a:t>
            </a:r>
            <a:r>
              <a:rPr lang="en-US" dirty="0" err="1" smtClean="0"/>
              <a:t>aduce</a:t>
            </a:r>
            <a:r>
              <a:rPr lang="en-US" dirty="0" smtClean="0"/>
              <a:t> o mare </a:t>
            </a:r>
            <a:r>
              <a:rPr lang="ro-RO" dirty="0" smtClean="0">
                <a:solidFill>
                  <a:srgbClr val="FF0000"/>
                </a:solidFill>
              </a:rPr>
              <a:t>î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ro-RO" dirty="0" smtClean="0">
                <a:solidFill>
                  <a:srgbClr val="FF0000"/>
                </a:solidFill>
              </a:rPr>
              <a:t>ă</a:t>
            </a:r>
            <a:r>
              <a:rPr lang="en-US" dirty="0" err="1" smtClean="0">
                <a:solidFill>
                  <a:srgbClr val="FF0000"/>
                </a:solidFill>
              </a:rPr>
              <a:t>rc</a:t>
            </a:r>
            <a:r>
              <a:rPr lang="ro-RO" dirty="0" smtClean="0">
                <a:solidFill>
                  <a:srgbClr val="FF0000"/>
                </a:solidFill>
              </a:rPr>
              <a:t>ă</a:t>
            </a:r>
            <a:r>
              <a:rPr lang="en-US" dirty="0" err="1" smtClean="0">
                <a:solidFill>
                  <a:srgbClr val="FF0000"/>
                </a:solidFill>
              </a:rPr>
              <a:t>tur</a:t>
            </a:r>
            <a:r>
              <a:rPr lang="ro-RO" dirty="0" smtClean="0">
                <a:solidFill>
                  <a:srgbClr val="FF0000"/>
                </a:solidFill>
              </a:rPr>
              <a:t>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emo</a:t>
            </a:r>
            <a:r>
              <a:rPr lang="ro-RO" dirty="0" smtClean="0">
                <a:solidFill>
                  <a:srgbClr val="FF0000"/>
                </a:solidFill>
              </a:rPr>
              <a:t>ţ</a:t>
            </a:r>
            <a:r>
              <a:rPr lang="en-US" dirty="0" err="1" smtClean="0">
                <a:solidFill>
                  <a:srgbClr val="FF0000"/>
                </a:solidFill>
              </a:rPr>
              <a:t>ional</a:t>
            </a:r>
            <a:r>
              <a:rPr lang="ro-RO" dirty="0" smtClean="0">
                <a:solidFill>
                  <a:srgbClr val="FF0000"/>
                </a:solidFill>
              </a:rPr>
              <a:t>ă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durere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alterare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func</a:t>
            </a:r>
            <a:r>
              <a:rPr lang="ro-RO" dirty="0" smtClean="0">
                <a:solidFill>
                  <a:srgbClr val="FF0000"/>
                </a:solidFill>
              </a:rPr>
              <a:t>ţ</a:t>
            </a:r>
            <a:r>
              <a:rPr lang="en-US" dirty="0" err="1" smtClean="0">
                <a:solidFill>
                  <a:srgbClr val="FF0000"/>
                </a:solidFill>
              </a:rPr>
              <a:t>ional</a:t>
            </a:r>
            <a:r>
              <a:rPr lang="ro-RO" dirty="0" smtClean="0">
                <a:solidFill>
                  <a:srgbClr val="FF0000"/>
                </a:solidFill>
              </a:rPr>
              <a:t>ă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/>
              <a:t>Apari</a:t>
            </a:r>
            <a:r>
              <a:rPr lang="ro-RO" dirty="0" smtClean="0"/>
              <a:t>ţ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escarelor</a:t>
            </a:r>
            <a:r>
              <a:rPr lang="en-US" dirty="0" smtClean="0"/>
              <a:t> </a:t>
            </a:r>
            <a:r>
              <a:rPr lang="en-US" dirty="0" err="1" smtClean="0"/>
              <a:t>reprezint</a:t>
            </a:r>
            <a:r>
              <a:rPr lang="ro-RO" dirty="0" smtClean="0"/>
              <a:t>ă</a:t>
            </a:r>
            <a:r>
              <a:rPr lang="en-US" dirty="0" smtClean="0"/>
              <a:t> un </a:t>
            </a:r>
            <a:r>
              <a:rPr lang="en-US" dirty="0" smtClean="0">
                <a:solidFill>
                  <a:srgbClr val="FF0000"/>
                </a:solidFill>
              </a:rPr>
              <a:t>indicator </a:t>
            </a:r>
            <a:r>
              <a:rPr lang="en-US" dirty="0" err="1" smtClean="0">
                <a:solidFill>
                  <a:srgbClr val="FF0000"/>
                </a:solidFill>
              </a:rPr>
              <a:t>pentru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calitatea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err="1" smtClean="0">
                <a:solidFill>
                  <a:srgbClr val="FF0000"/>
                </a:solidFill>
              </a:rPr>
              <a:t>î</a:t>
            </a:r>
            <a:r>
              <a:rPr lang="en-US" dirty="0" err="1" smtClean="0">
                <a:solidFill>
                  <a:srgbClr val="FF0000"/>
                </a:solidFill>
              </a:rPr>
              <a:t>ngrijirii</a:t>
            </a:r>
            <a:r>
              <a:rPr lang="en-US" dirty="0" smtClean="0">
                <a:solidFill>
                  <a:srgbClr val="FF0000"/>
                </a:solidFill>
              </a:rPr>
              <a:t>, c</a:t>
            </a:r>
            <a:r>
              <a:rPr lang="ro-RO" dirty="0" smtClean="0">
                <a:solidFill>
                  <a:srgbClr val="FF0000"/>
                </a:solidFill>
              </a:rPr>
              <a:t>â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ro-RO" dirty="0" err="1" smtClean="0">
                <a:solidFill>
                  <a:srgbClr val="FF0000"/>
                </a:solidFill>
              </a:rPr>
              <a:t>ş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pentru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costurile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acesteia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o-RO" dirty="0" err="1" smtClean="0"/>
              <a:t>Î</a:t>
            </a:r>
            <a:r>
              <a:rPr lang="en-US" dirty="0" err="1" smtClean="0"/>
              <a:t>ngrijirea</a:t>
            </a:r>
            <a:r>
              <a:rPr lang="en-US" dirty="0" smtClean="0"/>
              <a:t> </a:t>
            </a:r>
            <a:r>
              <a:rPr lang="en-US" dirty="0" err="1" smtClean="0"/>
              <a:t>escarelor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costisitoare</a:t>
            </a:r>
            <a:r>
              <a:rPr lang="en-US" dirty="0" smtClean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ridica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probleme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juridice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err="1" smtClean="0">
                <a:solidFill>
                  <a:srgbClr val="FF0000"/>
                </a:solidFill>
              </a:rPr>
              <a:t>ş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malpraxis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Din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aceste</a:t>
            </a:r>
            <a:r>
              <a:rPr lang="en-US" dirty="0" smtClean="0"/>
              <a:t> motive </a:t>
            </a:r>
            <a:r>
              <a:rPr lang="en-US" dirty="0" err="1" smtClean="0">
                <a:solidFill>
                  <a:srgbClr val="FF0000"/>
                </a:solidFill>
              </a:rPr>
              <a:t>preven</a:t>
            </a:r>
            <a:r>
              <a:rPr lang="ro-RO" dirty="0" smtClean="0">
                <a:solidFill>
                  <a:srgbClr val="FF0000"/>
                </a:solidFill>
              </a:rPr>
              <a:t>ţ</a:t>
            </a:r>
            <a:r>
              <a:rPr lang="en-US" dirty="0" err="1" smtClean="0">
                <a:solidFill>
                  <a:srgbClr val="FF0000"/>
                </a:solidFill>
              </a:rPr>
              <a:t>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escarelor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joac</a:t>
            </a:r>
            <a:r>
              <a:rPr lang="ro-RO" dirty="0" smtClean="0">
                <a:solidFill>
                  <a:srgbClr val="FF0000"/>
                </a:solidFill>
              </a:rPr>
              <a:t>ă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rol</a:t>
            </a:r>
            <a:r>
              <a:rPr lang="en-US" dirty="0" smtClean="0">
                <a:solidFill>
                  <a:srgbClr val="FF0000"/>
                </a:solidFill>
              </a:rPr>
              <a:t> important </a:t>
            </a:r>
            <a:r>
              <a:rPr lang="ro-RO" dirty="0" smtClean="0">
                <a:solidFill>
                  <a:srgbClr val="FF0000"/>
                </a:solidFill>
              </a:rPr>
              <a:t>î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 err="1" smtClean="0">
                <a:solidFill>
                  <a:srgbClr val="FF0000"/>
                </a:solidFill>
              </a:rPr>
              <a:t>practica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medicală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o-RO" dirty="0" smtClean="0"/>
              <a:t>Folosirea </a:t>
            </a:r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ro-RO" dirty="0" smtClean="0">
                <a:solidFill>
                  <a:srgbClr val="FF0000"/>
                </a:solidFill>
              </a:rPr>
              <a:t>lor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standardizate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evaluare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riscului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aparitie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escarelor</a:t>
            </a:r>
            <a:r>
              <a:rPr lang="ro-RO" dirty="0" smtClean="0">
                <a:solidFill>
                  <a:srgbClr val="FF0000"/>
                </a:solidFill>
              </a:rPr>
              <a:t> </a:t>
            </a:r>
            <a:r>
              <a:rPr lang="ro-RO" dirty="0" smtClean="0"/>
              <a:t>poate reduce incidenţa escarelor şi îmbunătăţirea strategiilor de </a:t>
            </a:r>
            <a:r>
              <a:rPr lang="ro-RO" dirty="0" err="1" smtClean="0"/>
              <a:t>prevenţie</a:t>
            </a:r>
            <a:r>
              <a:rPr lang="en-US" dirty="0" smtClean="0"/>
              <a:t>!!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Indicator de </a:t>
            </a:r>
            <a:r>
              <a:rPr lang="en-US" b="1" dirty="0" err="1" smtClean="0">
                <a:solidFill>
                  <a:srgbClr val="FF0000"/>
                </a:solidFill>
              </a:rPr>
              <a:t>calitate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cuprins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cerintele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acreditare</a:t>
            </a:r>
            <a:r>
              <a:rPr lang="en-US" b="1" dirty="0" smtClean="0">
                <a:solidFill>
                  <a:srgbClr val="FF0000"/>
                </a:solidFill>
              </a:rPr>
              <a:t> ANMCS</a:t>
            </a:r>
          </a:p>
          <a:p>
            <a:endParaRPr lang="ro-R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+mn-lt"/>
              </a:rPr>
              <a:t>factori</a:t>
            </a:r>
            <a:r>
              <a:rPr lang="en-US" sz="2800" b="1" dirty="0">
                <a:latin typeface="+mn-lt"/>
              </a:rPr>
              <a:t> </a:t>
            </a:r>
            <a:r>
              <a:rPr lang="ro-RO" sz="2800" b="1" dirty="0">
                <a:latin typeface="+mn-lt"/>
              </a:rPr>
              <a:t>de risc</a:t>
            </a:r>
            <a:endParaRPr lang="ro-RO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o-RO" b="1" dirty="0" smtClean="0"/>
              <a:t>Factori clinici </a:t>
            </a:r>
            <a:r>
              <a:rPr lang="en-US" b="1" dirty="0" smtClean="0"/>
              <a:t> (</a:t>
            </a:r>
            <a:r>
              <a:rPr lang="en-US" b="1" dirty="0" err="1" smtClean="0"/>
              <a:t>intrinseci</a:t>
            </a:r>
            <a:r>
              <a:rPr lang="en-US" b="1" dirty="0" smtClean="0"/>
              <a:t>)</a:t>
            </a:r>
            <a:r>
              <a:rPr lang="ro-RO" b="1" dirty="0" smtClean="0"/>
              <a:t> II</a:t>
            </a:r>
            <a:endParaRPr lang="ro-RO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ro-RO" dirty="0" smtClean="0"/>
              <a:t>Traumatismele, fracturile </a:t>
            </a:r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ro-RO" dirty="0" smtClean="0"/>
              <a:t>Aparatul </a:t>
            </a:r>
            <a:r>
              <a:rPr lang="ro-RO" dirty="0" err="1" smtClean="0"/>
              <a:t>ghipsat</a:t>
            </a:r>
            <a:r>
              <a:rPr lang="ro-RO" dirty="0" smtClean="0"/>
              <a:t>  		</a:t>
            </a:r>
          </a:p>
          <a:p>
            <a:pPr>
              <a:buNone/>
            </a:pPr>
            <a:r>
              <a:rPr lang="ro-RO" dirty="0" smtClean="0"/>
              <a:t>				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ro-RO" dirty="0" smtClean="0"/>
              <a:t>Stările comatoase </a:t>
            </a:r>
          </a:p>
          <a:p>
            <a:endParaRPr lang="ro-RO" dirty="0" smtClean="0"/>
          </a:p>
          <a:p>
            <a:pPr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64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+mn-lt"/>
              </a:rPr>
              <a:t>factori</a:t>
            </a:r>
            <a:r>
              <a:rPr lang="en-US" sz="2800" b="1" dirty="0">
                <a:latin typeface="+mn-lt"/>
              </a:rPr>
              <a:t> </a:t>
            </a:r>
            <a:r>
              <a:rPr lang="ro-RO" sz="2800" b="1" dirty="0">
                <a:latin typeface="+mn-lt"/>
              </a:rPr>
              <a:t>de risc</a:t>
            </a:r>
            <a:endParaRPr lang="ro-RO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928670"/>
            <a:ext cx="7686700" cy="49292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Factori</a:t>
            </a:r>
            <a:r>
              <a:rPr lang="en-US" b="1" dirty="0" smtClean="0"/>
              <a:t> </a:t>
            </a:r>
            <a:r>
              <a:rPr lang="en-US" b="1" dirty="0" err="1" smtClean="0"/>
              <a:t>clinici</a:t>
            </a:r>
            <a:r>
              <a:rPr lang="en-US" b="1" dirty="0" smtClean="0"/>
              <a:t> (</a:t>
            </a:r>
            <a:r>
              <a:rPr lang="en-US" b="1" dirty="0" err="1" smtClean="0"/>
              <a:t>intrinseci</a:t>
            </a:r>
            <a:r>
              <a:rPr lang="en-US" b="1" dirty="0" smtClean="0"/>
              <a:t>)  II</a:t>
            </a:r>
            <a:r>
              <a:rPr lang="ro-RO" b="1" dirty="0" smtClean="0"/>
              <a:t>I</a:t>
            </a:r>
            <a:r>
              <a:rPr lang="en-US" b="1" dirty="0" smtClean="0"/>
              <a:t>			                                      -</a:t>
            </a:r>
            <a:r>
              <a:rPr lang="en-US" dirty="0" err="1" smtClean="0"/>
              <a:t>problemele</a:t>
            </a:r>
            <a:r>
              <a:rPr lang="en-US" dirty="0" smtClean="0"/>
              <a:t> de </a:t>
            </a:r>
            <a:r>
              <a:rPr lang="en-US" dirty="0" err="1" smtClean="0"/>
              <a:t>circula</a:t>
            </a:r>
            <a:r>
              <a:rPr lang="ro-RO" dirty="0" smtClean="0"/>
              <a:t>ţie</a:t>
            </a:r>
            <a:r>
              <a:rPr lang="en-US" dirty="0" smtClean="0"/>
              <a:t>				                 -</a:t>
            </a:r>
            <a:r>
              <a:rPr lang="ro-RO" dirty="0" smtClean="0"/>
              <a:t>neuropatiile, care duc la dificultate în schimbarea poziţiilor </a:t>
            </a:r>
            <a:r>
              <a:rPr lang="en-US" dirty="0" smtClean="0"/>
              <a:t>	                                          -</a:t>
            </a:r>
            <a:r>
              <a:rPr lang="ro-RO" dirty="0" smtClean="0"/>
              <a:t>problemele psihice, lipsa cooperării şi a motivaţiei de a participa la intervenţiile de îngrijire </a:t>
            </a:r>
            <a:r>
              <a:rPr lang="en-US" dirty="0" smtClean="0"/>
              <a:t>		                                                    </a:t>
            </a:r>
            <a:endParaRPr lang="ro-RO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-</a:t>
            </a:r>
            <a:r>
              <a:rPr lang="ro-RO" dirty="0" smtClean="0"/>
              <a:t>vârsta</a:t>
            </a:r>
            <a:r>
              <a:rPr lang="en-US" dirty="0" smtClean="0"/>
              <a:t>   </a:t>
            </a:r>
            <a:r>
              <a:rPr lang="ro-RO" dirty="0" smtClean="0"/>
              <a:t>(extremele)</a:t>
            </a:r>
            <a:r>
              <a:rPr lang="en-US" dirty="0" smtClean="0"/>
              <a:t>                                                                                                         </a:t>
            </a:r>
            <a:r>
              <a:rPr lang="ro-RO" dirty="0" smtClean="0"/>
              <a:t> </a:t>
            </a:r>
            <a:r>
              <a:rPr lang="en-US" dirty="0" smtClean="0"/>
              <a:t>-</a:t>
            </a:r>
            <a:r>
              <a:rPr lang="ro-RO" dirty="0" smtClean="0"/>
              <a:t> în geriatrie ca factori de risc </a:t>
            </a:r>
            <a:r>
              <a:rPr lang="ro-RO" dirty="0" err="1" smtClean="0"/>
              <a:t>frecvenţi</a:t>
            </a:r>
            <a:r>
              <a:rPr lang="ro-RO" dirty="0" smtClean="0"/>
              <a:t> sunt</a:t>
            </a:r>
            <a:r>
              <a:rPr lang="en-US" dirty="0" smtClean="0"/>
              <a:t>:</a:t>
            </a:r>
            <a:r>
              <a:rPr lang="ro-RO" dirty="0" smtClean="0"/>
              <a:t> febra, hipotensiunea arterială,  aport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r>
              <a:rPr lang="ro-RO" dirty="0" smtClean="0"/>
              <a:t>energetic scăzut, afecţiuni cardio </a:t>
            </a:r>
            <a:r>
              <a:rPr lang="en-US" dirty="0" smtClean="0"/>
              <a:t>- </a:t>
            </a:r>
            <a:r>
              <a:rPr lang="ro-RO" dirty="0" smtClean="0"/>
              <a:t>vasculare, fragilitatea tegumentelor</a:t>
            </a:r>
            <a:r>
              <a:rPr lang="en-US" dirty="0" smtClean="0"/>
              <a:t>                                                                                     -</a:t>
            </a:r>
            <a:r>
              <a:rPr lang="en-US" dirty="0" err="1" smtClean="0"/>
              <a:t>antecedente</a:t>
            </a:r>
            <a:r>
              <a:rPr lang="en-US" dirty="0" smtClean="0"/>
              <a:t> </a:t>
            </a:r>
            <a:r>
              <a:rPr lang="ro-RO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escare</a:t>
            </a:r>
            <a:r>
              <a:rPr lang="en-US" dirty="0" smtClean="0"/>
              <a:t> 					                       -</a:t>
            </a:r>
            <a:r>
              <a:rPr lang="en-US" dirty="0" err="1" smtClean="0"/>
              <a:t>fumatul</a:t>
            </a:r>
            <a:r>
              <a:rPr lang="en-US" dirty="0" smtClean="0"/>
              <a:t> (</a:t>
            </a:r>
            <a:r>
              <a:rPr lang="ro-RO" dirty="0" smtClean="0"/>
              <a:t>ischemie, afectarea capacității de vindecare a leziunilor</a:t>
            </a:r>
            <a:r>
              <a:rPr lang="en-US" dirty="0" smtClean="0"/>
              <a:t>; </a:t>
            </a:r>
            <a:endParaRPr lang="ro-R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ro-RO" dirty="0" smtClean="0"/>
              <a:t>                    1 țigară are efect vasoconstrictor 90 de minute!</a:t>
            </a:r>
            <a:r>
              <a:rPr lang="en-US" dirty="0" smtClean="0"/>
              <a:t>)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405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factori de risc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b="1" dirty="0" smtClean="0"/>
              <a:t>Factori iatrogeni </a:t>
            </a:r>
            <a:r>
              <a:rPr lang="en-US" dirty="0" smtClean="0"/>
              <a:t>						</a:t>
            </a: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prezenţa sondelor urinare, perfuziile prelungite, sondele </a:t>
            </a:r>
            <a:r>
              <a:rPr lang="ro-RO" dirty="0" err="1" smtClean="0"/>
              <a:t>nazogastrice</a:t>
            </a:r>
            <a:r>
              <a:rPr lang="ro-RO" dirty="0" smtClean="0"/>
              <a:t>, etc.</a:t>
            </a:r>
            <a:r>
              <a:rPr lang="en-US" dirty="0" smtClean="0"/>
              <a:t>;									</a:t>
            </a:r>
            <a:endParaRPr lang="ro-RO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corticoterapia prelungită</a:t>
            </a:r>
            <a:r>
              <a:rPr lang="en-US" dirty="0" smtClean="0"/>
              <a:t>;</a:t>
            </a:r>
            <a:r>
              <a:rPr lang="ro-RO" dirty="0" smtClean="0"/>
              <a:t> </a:t>
            </a:r>
            <a:r>
              <a:rPr lang="en-US" dirty="0" smtClean="0"/>
              <a:t>											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afectarea sistemului imunitar</a:t>
            </a:r>
            <a:r>
              <a:rPr lang="en-US" dirty="0" smtClean="0"/>
              <a:t>;</a:t>
            </a:r>
            <a:r>
              <a:rPr lang="ro-RO" dirty="0" smtClean="0"/>
              <a:t> </a:t>
            </a:r>
          </a:p>
          <a:p>
            <a:pPr marL="0" indent="0">
              <a:buNone/>
            </a:pPr>
            <a:r>
              <a:rPr lang="ro-RO" dirty="0" smtClean="0"/>
              <a:t>		</a:t>
            </a:r>
            <a:r>
              <a:rPr lang="en-US" dirty="0" smtClean="0"/>
              <a:t>	</a:t>
            </a:r>
            <a:r>
              <a:rPr lang="ro-RO" dirty="0" smtClean="0"/>
              <a:t>					</a:t>
            </a:r>
            <a:r>
              <a:rPr lang="en-US" dirty="0" smtClean="0"/>
              <a:t>	</a:t>
            </a:r>
            <a:r>
              <a:rPr lang="ro-RO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o-RO" dirty="0" smtClean="0"/>
              <a:t>chimioterapia</a:t>
            </a:r>
            <a:r>
              <a:rPr lang="en-US" dirty="0" smtClean="0"/>
              <a:t>; 				                      								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694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+mn-lt"/>
              </a:rPr>
              <a:t>factori</a:t>
            </a:r>
            <a:r>
              <a:rPr lang="en-US" sz="2800" b="1" dirty="0">
                <a:latin typeface="+mn-lt"/>
              </a:rPr>
              <a:t> de </a:t>
            </a:r>
            <a:r>
              <a:rPr lang="en-US" sz="2800" b="1" dirty="0" err="1">
                <a:latin typeface="+mn-lt"/>
              </a:rPr>
              <a:t>risc</a:t>
            </a:r>
            <a:endParaRPr lang="ro-RO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b="1" dirty="0" smtClean="0"/>
              <a:t>În legătură cu anumite situaţii clinice </a:t>
            </a:r>
          </a:p>
          <a:p>
            <a:pPr marL="0" indent="0">
              <a:buNone/>
            </a:pPr>
            <a:r>
              <a:rPr lang="en-US" dirty="0" smtClean="0"/>
              <a:t>									          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   -</a:t>
            </a:r>
            <a:r>
              <a:rPr lang="ro-RO" dirty="0" smtClean="0"/>
              <a:t>neurologie, ortopedie, traumatologie </a:t>
            </a:r>
            <a:r>
              <a:rPr lang="en-US" dirty="0" smtClean="0"/>
              <a:t>	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								                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  -</a:t>
            </a:r>
            <a:r>
              <a:rPr lang="ro-RO" dirty="0" smtClean="0"/>
              <a:t>geriatrie </a:t>
            </a:r>
            <a:r>
              <a:rPr lang="en-US" dirty="0" smtClean="0"/>
              <a:t>					                                    							                    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 -</a:t>
            </a:r>
            <a:r>
              <a:rPr lang="ro-RO" dirty="0" smtClean="0"/>
              <a:t>terapie intensivă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74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clasificarea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escarelor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 stadiul i</a:t>
            </a: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8282" y="1071546"/>
            <a:ext cx="4071966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Pielea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intact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eritematoasă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sau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decolorată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ischemie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 poate avea modificări de consistenţă sau temperatură în comparaţie cu  zonele 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rămâne roşie şi nu se deschide la culoare. </a:t>
            </a:r>
          </a:p>
          <a:p>
            <a:pPr>
              <a:buFont typeface="Wingdings" pitchFamily="2" charset="2"/>
              <a:buChar char="§"/>
            </a:pP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Roşeata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sau schimbarea culorii nu dispare în 30 de minute după ce s-a îndepărtat presiunea.</a:t>
            </a:r>
          </a:p>
          <a:p>
            <a:endParaRPr lang="ro-R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81687" y="1071547"/>
            <a:ext cx="378621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58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clasificarea escarelor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stadiul i</a:t>
            </a:r>
          </a:p>
        </p:txBody>
      </p:sp>
      <p:pic>
        <p:nvPicPr>
          <p:cNvPr id="4" name="Image 1" descr="typ_erythem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662" y="1071546"/>
            <a:ext cx="6858048" cy="491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8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clasificarea escarelor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stadiul ii</a:t>
            </a:r>
            <a:endParaRPr lang="ro-RO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8282" y="1214422"/>
            <a:ext cx="3429024" cy="4957778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Locul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marcat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ad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ncime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partial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pierderea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substanţă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epiderma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 parte din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derm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ndou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Escara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este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superficial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centru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şiatic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sau roz, fără necroză. </a:t>
            </a:r>
          </a:p>
          <a:p>
            <a:pPr lvl="0">
              <a:buFont typeface="Wingdings" pitchFamily="2" charset="2"/>
              <a:buChar char="§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Uneori apare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ca o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abraziune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flictenă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crater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acoperit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o-R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0183" y="1142985"/>
            <a:ext cx="4286279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25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clasificarea escarelor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 stadiul </a:t>
            </a:r>
            <a:r>
              <a:rPr lang="ro-RO" sz="2800" b="1" dirty="0" err="1">
                <a:latin typeface="Times New Roman" pitchFamily="18" charset="0"/>
                <a:cs typeface="Times New Roman" pitchFamily="18" charset="0"/>
              </a:rPr>
              <a:t>iii</a:t>
            </a: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4422"/>
            <a:ext cx="3829048" cy="4500594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leziune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ad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cuprinde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întreg tegumentul până la ţ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esutul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celular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subcutan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at. </a:t>
            </a:r>
          </a:p>
          <a:p>
            <a:pPr lvl="0">
              <a:buFont typeface="Wingdings" pitchFamily="2" charset="2"/>
              <a:buChar char="§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Ţesut necrotic de culoare galben cenuşiu. </a:t>
            </a:r>
          </a:p>
          <a:p>
            <a:pPr lvl="0">
              <a:buFont typeface="Wingdings" pitchFamily="2" charset="2"/>
              <a:buChar char="§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Osul, tendoanele şi fascia profundă nu sunt expuse.</a:t>
            </a:r>
          </a:p>
          <a:p>
            <a:pPr lvl="0">
              <a:buFont typeface="Wingdings" pitchFamily="2" charset="2"/>
              <a:buChar char="§"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Escara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afecta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şi ţ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esuturile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adiacente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şi poate fi mai mare decât se vede la suprafaţă</a:t>
            </a:r>
          </a:p>
          <a:p>
            <a:endParaRPr lang="ro-RO" dirty="0" smtClean="0"/>
          </a:p>
          <a:p>
            <a:endParaRPr lang="ro-R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81687" y="1071547"/>
            <a:ext cx="3929089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55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clasificarea  escarelor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stadiul </a:t>
            </a:r>
            <a:r>
              <a:rPr lang="ro-RO" sz="2800" b="1" dirty="0" err="1">
                <a:latin typeface="Times New Roman" pitchFamily="18" charset="0"/>
                <a:cs typeface="Times New Roman" pitchFamily="18" charset="0"/>
              </a:rPr>
              <a:t>iv</a:t>
            </a: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09720" y="1142984"/>
            <a:ext cx="4000528" cy="4857784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fr-FR" dirty="0" smtClean="0">
                <a:latin typeface="Calibri" pitchFamily="34" charset="0"/>
              </a:rPr>
              <a:t>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eziunea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trece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piele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si este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nso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distrugeri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mari,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esut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necrotic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afectarea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mu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chiului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oaselor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structurilor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suport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tendoanele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jonc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iunea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capsular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De obicei este prezent ţesut mort şi drenaj. Este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insoţită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de risc de infecţie locală sau generalizată sistemică. </a:t>
            </a:r>
          </a:p>
          <a:p>
            <a:pPr>
              <a:buFont typeface="Wingdings" pitchFamily="2" charset="2"/>
              <a:buChar char="§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Poate da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osteomieleită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dislocaţii, fracturi patologice</a:t>
            </a:r>
          </a:p>
          <a:p>
            <a:endParaRPr lang="ro-R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7372" y="1000109"/>
            <a:ext cx="4143404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15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800" b="1" dirty="0" err="1">
                <a:latin typeface="Times New Roman" pitchFamily="18" charset="0"/>
                <a:cs typeface="Times New Roman" pitchFamily="18" charset="0"/>
              </a:rPr>
              <a:t>lasificarea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  escarelor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 stadiu neclasificabil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Di</a:t>
            </a:r>
            <a:r>
              <a:rPr lang="ro-RO" dirty="0" err="1" smtClean="0"/>
              <a:t>strucţii</a:t>
            </a:r>
            <a:r>
              <a:rPr lang="ro-RO" dirty="0" smtClean="0"/>
              <a:t> tisulare profunde cu centrul acoperit de ţesut necrotic. </a:t>
            </a:r>
          </a:p>
          <a:p>
            <a:pPr>
              <a:buFont typeface="Wingdings" pitchFamily="2" charset="2"/>
              <a:buChar char="§"/>
            </a:pPr>
            <a:r>
              <a:rPr lang="ro-RO" dirty="0" smtClean="0"/>
              <a:t>Gradul de profunzime nu poate fi determinat</a:t>
            </a:r>
            <a:endParaRPr lang="ro-RO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8811" y="1214422"/>
            <a:ext cx="385765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29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928670"/>
            <a:ext cx="7467600" cy="5545282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o-RO" dirty="0" smtClean="0"/>
              <a:t>Durata vindecării 					 </a:t>
            </a:r>
            <a:r>
              <a:rPr lang="en-US" dirty="0" smtClean="0"/>
              <a:t>     </a:t>
            </a:r>
            <a:r>
              <a:rPr lang="ro-RO" dirty="0" smtClean="0"/>
              <a:t>stadiul I</a:t>
            </a:r>
            <a:r>
              <a:rPr lang="en-US" dirty="0" smtClean="0"/>
              <a:t>:</a:t>
            </a:r>
            <a:r>
              <a:rPr lang="ro-RO" dirty="0" smtClean="0"/>
              <a:t> 1</a:t>
            </a:r>
            <a:r>
              <a:rPr lang="en-US" dirty="0" smtClean="0"/>
              <a:t>-</a:t>
            </a:r>
            <a:r>
              <a:rPr lang="ro-RO" dirty="0" smtClean="0"/>
              <a:t> 7 zile  				</a:t>
            </a:r>
            <a:r>
              <a:rPr lang="en-US" dirty="0" smtClean="0"/>
              <a:t>             </a:t>
            </a:r>
            <a:r>
              <a:rPr lang="ro-RO" dirty="0" smtClean="0"/>
              <a:t>stadiul II</a:t>
            </a:r>
            <a:r>
              <a:rPr lang="en-US" dirty="0" smtClean="0"/>
              <a:t>:</a:t>
            </a:r>
            <a:r>
              <a:rPr lang="ro-RO" dirty="0" smtClean="0"/>
              <a:t> 5</a:t>
            </a:r>
            <a:r>
              <a:rPr lang="en-US" dirty="0" smtClean="0"/>
              <a:t>-</a:t>
            </a:r>
            <a:r>
              <a:rPr lang="ro-RO" dirty="0" smtClean="0"/>
              <a:t> 90 zile </a:t>
            </a:r>
            <a:r>
              <a:rPr lang="en-US" dirty="0" smtClean="0"/>
              <a:t>	</a:t>
            </a:r>
            <a:r>
              <a:rPr lang="ro-RO" dirty="0" smtClean="0"/>
              <a:t> 			</a:t>
            </a:r>
            <a:r>
              <a:rPr lang="en-US" dirty="0" smtClean="0"/>
              <a:t>            </a:t>
            </a:r>
            <a:r>
              <a:rPr lang="ro-RO" dirty="0" smtClean="0"/>
              <a:t> </a:t>
            </a:r>
            <a:r>
              <a:rPr lang="en-US" dirty="0" smtClean="0"/>
              <a:t>  </a:t>
            </a:r>
            <a:r>
              <a:rPr lang="ro-RO" dirty="0" smtClean="0"/>
              <a:t>stadiul III</a:t>
            </a:r>
            <a:r>
              <a:rPr lang="en-US" dirty="0" smtClean="0"/>
              <a:t>:</a:t>
            </a:r>
            <a:r>
              <a:rPr lang="ro-RO" dirty="0" smtClean="0"/>
              <a:t> 30 </a:t>
            </a:r>
            <a:r>
              <a:rPr lang="en-US" dirty="0" smtClean="0"/>
              <a:t>-</a:t>
            </a:r>
            <a:r>
              <a:rPr lang="ro-RO" dirty="0" smtClean="0"/>
              <a:t>180 zile 			</a:t>
            </a:r>
            <a:r>
              <a:rPr lang="en-US" dirty="0" smtClean="0"/>
              <a:t>	  </a:t>
            </a:r>
            <a:r>
              <a:rPr lang="ro-RO" dirty="0" smtClean="0"/>
              <a:t>stadiul IV</a:t>
            </a:r>
            <a:r>
              <a:rPr lang="en-US" dirty="0" smtClean="0"/>
              <a:t>:</a:t>
            </a:r>
            <a:r>
              <a:rPr lang="ro-RO" dirty="0" smtClean="0"/>
              <a:t> 180 </a:t>
            </a:r>
            <a:r>
              <a:rPr lang="en-US" dirty="0" smtClean="0"/>
              <a:t>-</a:t>
            </a:r>
            <a:r>
              <a:rPr lang="ro-RO" dirty="0" smtClean="0"/>
              <a:t>360 zile		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																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ţ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costuri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semnificativ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				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reduse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Cheia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ingrijirea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dirty="0" smtClean="0">
                <a:solidFill>
                  <a:srgbClr val="C00000"/>
                </a:solidFill>
              </a:rPr>
              <a:t>			</a:t>
            </a:r>
            <a:endParaRPr lang="ro-RO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t1.gstatic.com/images?q=tbn:ANd9GcT79pzFXDig6zPPArAu3UszrAyNztlkBHdhnht8T0NWkRzPfwO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52598" y="4214818"/>
            <a:ext cx="2000263" cy="207170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061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0" y="500042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16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85728"/>
            <a:ext cx="7467600" cy="571504"/>
          </a:xfrm>
        </p:spPr>
        <p:txBody>
          <a:bodyPr/>
          <a:lstStyle/>
          <a:p>
            <a:pPr algn="ctr"/>
            <a:r>
              <a:rPr lang="ro-RO" b="1" dirty="0" smtClean="0">
                <a:latin typeface="+mn-lt"/>
              </a:rPr>
              <a:t>escară stadiu i</a:t>
            </a:r>
            <a:endParaRPr lang="ro-RO" b="1" dirty="0">
              <a:latin typeface="+mn-lt"/>
            </a:endParaRPr>
          </a:p>
        </p:txBody>
      </p:sp>
      <p:pic>
        <p:nvPicPr>
          <p:cNvPr id="4" name="Content Placeholder 3" descr="Nietwegdrukbare_roodheid_c_groo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8282" y="1714489"/>
            <a:ext cx="4286280" cy="2809875"/>
          </a:xfrm>
          <a:noFill/>
          <a:ln w="38100">
            <a:solidFill>
              <a:schemeClr val="hlink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5" y="1357298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stag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10050" y="4286256"/>
            <a:ext cx="2657468" cy="2571744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791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7467600" cy="642942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>
                <a:latin typeface="+mn-lt"/>
              </a:rPr>
              <a:t>escară stadiu ii</a:t>
            </a:r>
            <a:endParaRPr lang="ro-RO" b="1" dirty="0">
              <a:latin typeface="+mn-lt"/>
            </a:endParaRPr>
          </a:p>
        </p:txBody>
      </p:sp>
      <p:pic>
        <p:nvPicPr>
          <p:cNvPr id="4" name="Content Placeholder 3" descr="stg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8282" y="1142984"/>
            <a:ext cx="5000660" cy="4214842"/>
          </a:xfrm>
          <a:noFill/>
          <a:ln/>
        </p:spPr>
      </p:pic>
      <p:pic>
        <p:nvPicPr>
          <p:cNvPr id="5" name="Picture 4" descr="Blaar_groot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>
          <a:xfrm>
            <a:off x="6953256" y="1214422"/>
            <a:ext cx="3143272" cy="3643338"/>
          </a:xfrm>
          <a:prstGeom prst="rect">
            <a:avLst/>
          </a:prstGeom>
          <a:noFill/>
          <a:ln w="38100">
            <a:solidFill>
              <a:schemeClr val="hlink"/>
            </a:solidFill>
          </a:ln>
        </p:spPr>
      </p:pic>
      <p:pic>
        <p:nvPicPr>
          <p:cNvPr id="6" name="Picture 5" descr="stagetw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95802" y="4071942"/>
            <a:ext cx="2714644" cy="2786058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565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7467600" cy="57150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escară stadiu </a:t>
            </a:r>
            <a:r>
              <a:rPr lang="ro-RO" sz="2800" b="1" dirty="0" err="1">
                <a:latin typeface="+mn-lt"/>
              </a:rPr>
              <a:t>iii</a:t>
            </a:r>
            <a:endParaRPr lang="ro-RO" sz="2800" b="1" dirty="0">
              <a:latin typeface="+mn-lt"/>
            </a:endParaRPr>
          </a:p>
        </p:txBody>
      </p:sp>
      <p:pic>
        <p:nvPicPr>
          <p:cNvPr id="4" name="Picture 4" descr="assess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9720" y="1000108"/>
            <a:ext cx="3357586" cy="2214578"/>
          </a:xfr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44" y="857232"/>
            <a:ext cx="49292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a-50L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>
          <a:xfrm>
            <a:off x="1952596" y="3286124"/>
            <a:ext cx="3733800" cy="2928958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  <p:pic>
        <p:nvPicPr>
          <p:cNvPr id="7" name="Picture 3" descr="stagethr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24562" y="4571984"/>
            <a:ext cx="2500330" cy="2071727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753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>
                <a:latin typeface="+mn-lt"/>
              </a:rPr>
              <a:t>escară stadiu </a:t>
            </a:r>
            <a:r>
              <a:rPr lang="ro-RO" sz="2800" b="1" dirty="0" err="1">
                <a:latin typeface="+mn-lt"/>
              </a:rPr>
              <a:t>iv</a:t>
            </a:r>
            <a:endParaRPr lang="ro-RO" sz="2800" b="1" dirty="0">
              <a:latin typeface="+mn-lt"/>
            </a:endParaRPr>
          </a:p>
        </p:txBody>
      </p:sp>
      <p:pic>
        <p:nvPicPr>
          <p:cNvPr id="4" name="Content Placeholder 3" descr="Picture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714" t="3690" r="18571" b="2229"/>
          <a:stretch>
            <a:fillRect/>
          </a:stretch>
        </p:blipFill>
        <p:spPr>
          <a:xfrm>
            <a:off x="1524000" y="1000108"/>
            <a:ext cx="4869444" cy="4685640"/>
          </a:xfrm>
          <a:noFill/>
          <a:ln/>
        </p:spPr>
      </p:pic>
      <p:pic>
        <p:nvPicPr>
          <p:cNvPr id="5" name="Picture 5" descr="8_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5912" y="1071546"/>
            <a:ext cx="34306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tagef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52992" y="4143380"/>
            <a:ext cx="3000396" cy="2714620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94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357166"/>
            <a:ext cx="77867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4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868346"/>
          </a:xfrm>
        </p:spPr>
        <p:txBody>
          <a:bodyPr/>
          <a:lstStyle/>
          <a:p>
            <a:pPr algn="ctr"/>
            <a:r>
              <a:rPr lang="ro-RO" dirty="0" smtClean="0"/>
              <a:t>      </a:t>
            </a:r>
            <a:r>
              <a:rPr lang="en-US" sz="2800" b="1" dirty="0" err="1">
                <a:latin typeface="+mn-lt"/>
              </a:rPr>
              <a:t>stadiu</a:t>
            </a:r>
            <a:r>
              <a:rPr lang="en-US" sz="2800" b="1" dirty="0">
                <a:latin typeface="+mn-lt"/>
              </a:rPr>
              <a:t> ?</a:t>
            </a:r>
            <a:r>
              <a:rPr lang="ro-RO" sz="2800" b="1" dirty="0">
                <a:latin typeface="+mn-lt"/>
              </a:rPr>
              <a:t>  </a:t>
            </a:r>
          </a:p>
        </p:txBody>
      </p:sp>
      <p:pic>
        <p:nvPicPr>
          <p:cNvPr id="4" name="Picture 2" descr="http://www.medindia.net/health-images/thin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142852"/>
            <a:ext cx="216218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2.gstatic.com/images?q=tbn:ANd9GcSTOnIst3O8vDd-dKtAsNI8tMdhAS0YHPQsDLaDmL-CuXbuQL7AL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512" y="0"/>
            <a:ext cx="1233488" cy="150017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3" descr="C:\Users\HPEliteBook\Desktop\plagi\poze plagi si pisici\Imagini\Imag2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20000" contrast="20000"/>
          </a:blip>
          <a:srcRect l="14286" t="8929" b="30357"/>
          <a:stretch>
            <a:fillRect/>
          </a:stretch>
        </p:blipFill>
        <p:spPr bwMode="auto">
          <a:xfrm>
            <a:off x="1952598" y="2143126"/>
            <a:ext cx="4357717" cy="3857643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2" descr="C:\Users\HPEliteBook\Desktop\plagi\poze plagi si pisici\Nokia C3\Imagini\Fotografie0165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11475" t="13914" r="15738"/>
          <a:stretch>
            <a:fillRect/>
          </a:stretch>
        </p:blipFill>
        <p:spPr bwMode="auto">
          <a:xfrm>
            <a:off x="5881686" y="1752600"/>
            <a:ext cx="3714776" cy="403385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553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9720" y="928672"/>
          <a:ext cx="8658228" cy="5668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15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TIP DE ULCERA</a:t>
                      </a:r>
                      <a:r>
                        <a:rPr lang="ro-RO" dirty="0" smtClean="0"/>
                        <a:t>Ţ</a:t>
                      </a:r>
                      <a:r>
                        <a:rPr lang="en-US" dirty="0" smtClean="0"/>
                        <a:t>IE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FIZIOPATOLOGIE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LOCALIZARE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5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Diabetic</a:t>
                      </a:r>
                      <a:r>
                        <a:rPr lang="ro-RO" sz="2000" dirty="0" smtClean="0"/>
                        <a:t>ă</a:t>
                      </a:r>
                      <a:endParaRPr lang="ro-R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Neuropatie</a:t>
                      </a:r>
                      <a:r>
                        <a:rPr lang="en-US" sz="2000" baseline="0" dirty="0" smtClean="0"/>
                        <a:t> diabetic</a:t>
                      </a:r>
                      <a:r>
                        <a:rPr lang="ro-RO" sz="2000" baseline="0" dirty="0" smtClean="0"/>
                        <a:t>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o-RO" sz="2000" baseline="0" dirty="0" smtClean="0"/>
                        <a:t>,</a:t>
                      </a:r>
                      <a:r>
                        <a:rPr lang="en-US" sz="2000" baseline="0" dirty="0" err="1" smtClean="0"/>
                        <a:t>afectarea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circula</a:t>
                      </a:r>
                      <a:r>
                        <a:rPr lang="ro-RO" sz="2000" baseline="0" dirty="0" smtClean="0"/>
                        <a:t>ţi</a:t>
                      </a:r>
                      <a:r>
                        <a:rPr lang="en-US" sz="2000" baseline="0" dirty="0" err="1" smtClean="0"/>
                        <a:t>ei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o-RO" sz="2000" baseline="0" dirty="0" smtClean="0"/>
                        <a:t>î</a:t>
                      </a:r>
                      <a:r>
                        <a:rPr lang="en-US" sz="2000" baseline="0" dirty="0" smtClean="0"/>
                        <a:t>n </a:t>
                      </a:r>
                      <a:r>
                        <a:rPr lang="en-US" sz="2000" baseline="0" dirty="0" err="1" smtClean="0"/>
                        <a:t>Dz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dezechilibrat</a:t>
                      </a:r>
                      <a:endParaRPr lang="ro-R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Extremit</a:t>
                      </a:r>
                      <a:r>
                        <a:rPr lang="ro-RO" sz="2000" dirty="0" err="1" smtClean="0"/>
                        <a:t>ăţi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inferioare</a:t>
                      </a:r>
                      <a:endParaRPr lang="ro-R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0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Ischemic</a:t>
                      </a:r>
                      <a:r>
                        <a:rPr lang="ro-RO" sz="2000" dirty="0" smtClean="0"/>
                        <a:t>ă</a:t>
                      </a:r>
                      <a:endParaRPr lang="ro-R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Circula</a:t>
                      </a:r>
                      <a:r>
                        <a:rPr lang="ro-RO" sz="2000" dirty="0" smtClean="0"/>
                        <a:t>ţ</a:t>
                      </a:r>
                      <a:r>
                        <a:rPr lang="en-US" sz="2000" dirty="0" err="1" smtClean="0"/>
                        <a:t>ie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deficitar</a:t>
                      </a:r>
                      <a:r>
                        <a:rPr lang="ro-RO" sz="2000" baseline="0" dirty="0" smtClean="0"/>
                        <a:t>ă </a:t>
                      </a:r>
                      <a:r>
                        <a:rPr lang="vi-VN" sz="2000" dirty="0" smtClean="0"/>
                        <a:t>cauzat</a:t>
                      </a:r>
                      <a:r>
                        <a:rPr lang="ro-RO" sz="2000" dirty="0" smtClean="0"/>
                        <a:t>ă</a:t>
                      </a:r>
                      <a:r>
                        <a:rPr lang="ro-RO" sz="2000" baseline="0" dirty="0" smtClean="0"/>
                        <a:t> </a:t>
                      </a:r>
                      <a:r>
                        <a:rPr lang="vi-VN" sz="2000" dirty="0" smtClean="0"/>
                        <a:t>de boala coronarian</a:t>
                      </a:r>
                      <a:r>
                        <a:rPr lang="ro-RO" sz="2000" dirty="0" smtClean="0"/>
                        <a:t>ă</a:t>
                      </a:r>
                      <a:r>
                        <a:rPr lang="vi-VN" sz="2000" dirty="0" smtClean="0"/>
                        <a:t> </a:t>
                      </a:r>
                      <a:r>
                        <a:rPr lang="ro-RO" sz="2000" dirty="0" smtClean="0"/>
                        <a:t>, </a:t>
                      </a:r>
                      <a:r>
                        <a:rPr lang="vi-VN" sz="2000" dirty="0" smtClean="0"/>
                        <a:t>diabet zaharat, hipertensiune arterială, hiperlipidemie, boala arterial</a:t>
                      </a:r>
                      <a:r>
                        <a:rPr lang="ro-RO" sz="2000" dirty="0" smtClean="0"/>
                        <a:t>ă</a:t>
                      </a:r>
                      <a:r>
                        <a:rPr lang="ro-RO" sz="2000" baseline="0" dirty="0" smtClean="0"/>
                        <a:t> </a:t>
                      </a:r>
                      <a:r>
                        <a:rPr lang="vi-VN" sz="2000" dirty="0" smtClean="0"/>
                        <a:t>periferic</a:t>
                      </a:r>
                      <a:r>
                        <a:rPr lang="ro-RO" sz="2000" dirty="0" smtClean="0"/>
                        <a:t>ă</a:t>
                      </a:r>
                      <a:r>
                        <a:rPr lang="vi-VN" sz="2000" dirty="0" smtClean="0"/>
                        <a:t>, sau fumat</a:t>
                      </a:r>
                      <a:endParaRPr lang="ro-R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Extremit</a:t>
                      </a:r>
                      <a:r>
                        <a:rPr lang="ro-RO" sz="2000" dirty="0" err="1" smtClean="0"/>
                        <a:t>ăţi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distale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inferioare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degete</a:t>
                      </a:r>
                      <a:r>
                        <a:rPr lang="en-US" sz="2000" baseline="0" dirty="0" smtClean="0"/>
                        <a:t>)</a:t>
                      </a:r>
                      <a:endParaRPr lang="ro-R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685"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V</a:t>
                      </a:r>
                      <a:r>
                        <a:rPr lang="en-US" sz="2000" dirty="0" err="1" smtClean="0"/>
                        <a:t>enoas</a:t>
                      </a:r>
                      <a:r>
                        <a:rPr lang="ro-RO" sz="2000" dirty="0" smtClean="0"/>
                        <a:t>ă</a:t>
                      </a:r>
                      <a:endParaRPr lang="ro-R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Ulcere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varicoase</a:t>
                      </a:r>
                      <a:r>
                        <a:rPr lang="ro-RO" sz="2000" dirty="0" smtClean="0"/>
                        <a:t>, i</a:t>
                      </a:r>
                      <a:r>
                        <a:rPr lang="en-US" sz="2000" dirty="0" err="1" smtClean="0"/>
                        <a:t>nsuficien</a:t>
                      </a:r>
                      <a:r>
                        <a:rPr lang="ro-RO" sz="2000" dirty="0" err="1" smtClean="0"/>
                        <a:t>ţă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venoas</a:t>
                      </a:r>
                      <a:r>
                        <a:rPr lang="ro-RO" sz="2000" baseline="0" dirty="0" smtClean="0"/>
                        <a:t>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periferic</a:t>
                      </a:r>
                      <a:r>
                        <a:rPr lang="ro-RO" sz="2000" baseline="0" dirty="0" smtClean="0"/>
                        <a:t>ă</a:t>
                      </a:r>
                      <a:r>
                        <a:rPr lang="vi-VN" sz="2000" dirty="0" smtClean="0"/>
                        <a:t>, sindrom post-</a:t>
                      </a:r>
                      <a:r>
                        <a:rPr lang="en-US" sz="2000" dirty="0" smtClean="0"/>
                        <a:t>f</a:t>
                      </a:r>
                      <a:r>
                        <a:rPr lang="vi-VN" sz="2000" dirty="0" smtClean="0"/>
                        <a:t>lebitic</a:t>
                      </a:r>
                      <a:r>
                        <a:rPr lang="en-US" sz="2000" dirty="0" smtClean="0"/>
                        <a:t>, </a:t>
                      </a:r>
                      <a:endParaRPr lang="ro-RO" sz="2000" dirty="0" smtClean="0"/>
                    </a:p>
                    <a:p>
                      <a:endParaRPr lang="ro-R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gamb</a:t>
                      </a:r>
                      <a:r>
                        <a:rPr lang="ro-RO" sz="2000" dirty="0" smtClean="0"/>
                        <a:t>ă</a:t>
                      </a:r>
                      <a:endParaRPr lang="ro-R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8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de </a:t>
                      </a:r>
                      <a:r>
                        <a:rPr lang="en-US" sz="2000" b="1" dirty="0" err="1" smtClean="0"/>
                        <a:t>presiune</a:t>
                      </a:r>
                      <a:endParaRPr lang="ro-R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sz="2000" dirty="0" smtClean="0"/>
                    </a:p>
                    <a:p>
                      <a:r>
                        <a:rPr kumimoji="0" lang="ro-RO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Presiunea exagerată si prelungită în punctele de sprijin cu alterări ale micro-circulaţiei cutanate ce conduc la ischemie.</a:t>
                      </a:r>
                      <a:endParaRPr lang="ro-R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Proeminen</a:t>
                      </a:r>
                      <a:r>
                        <a:rPr lang="ro-RO" sz="2000" dirty="0" err="1" smtClean="0"/>
                        <a:t>ţe</a:t>
                      </a:r>
                      <a:r>
                        <a:rPr lang="en-US" sz="2000" dirty="0" smtClean="0"/>
                        <a:t>le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osoase</a:t>
                      </a:r>
                      <a:endParaRPr lang="ro-R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dirty="0">
                <a:latin typeface="+mn-lt"/>
              </a:rPr>
              <a:t>c</a:t>
            </a:r>
            <a:r>
              <a:rPr lang="it-IT" sz="2800" b="1" dirty="0">
                <a:latin typeface="+mn-lt"/>
              </a:rPr>
              <a:t>aracteristici distinctive ale diferitelor tipuri de leziuni cutanate - </a:t>
            </a:r>
            <a:r>
              <a:rPr lang="ro-RO" sz="2800" b="1" dirty="0">
                <a:latin typeface="+mn-lt"/>
              </a:rPr>
              <a:t>d</a:t>
            </a:r>
            <a:r>
              <a:rPr lang="it-IT" sz="2800" b="1" dirty="0">
                <a:latin typeface="+mn-lt"/>
              </a:rPr>
              <a:t>iagnostic diferen</a:t>
            </a:r>
            <a:r>
              <a:rPr lang="ro-RO" sz="2800" b="1" dirty="0">
                <a:latin typeface="+mn-lt"/>
              </a:rPr>
              <a:t>ţ</a:t>
            </a:r>
            <a:r>
              <a:rPr lang="it-IT" sz="2800" b="1" dirty="0">
                <a:latin typeface="+mn-lt"/>
              </a:rPr>
              <a:t>ial</a:t>
            </a:r>
            <a:endParaRPr lang="ro-RO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1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0" y="785795"/>
            <a:ext cx="3500430" cy="46002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Ulcera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diabetic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severitatea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apreciat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conform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scalei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Wagner (deficit motor,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senzorial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circulator)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7306" y="785794"/>
            <a:ext cx="507209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30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66844" y="714357"/>
            <a:ext cx="2857520" cy="4671701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Insuficien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ţă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circulatorie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arterial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7174" y="857232"/>
            <a:ext cx="55721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59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Definiţie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142984"/>
            <a:ext cx="7467600" cy="53309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o-RO" sz="2000" b="1" i="1" dirty="0">
                <a:solidFill>
                  <a:schemeClr val="accent1">
                    <a:lumMod val="75000"/>
                  </a:schemeClr>
                </a:solidFill>
              </a:rPr>
              <a:t>Escarele</a:t>
            </a:r>
            <a:r>
              <a:rPr lang="ro-RO" sz="2000" b="1" dirty="0"/>
              <a:t> </a:t>
            </a:r>
            <a:r>
              <a:rPr lang="en-US" sz="2000" b="1" dirty="0"/>
              <a:t> </a:t>
            </a:r>
            <a:r>
              <a:rPr lang="ro-RO" sz="2000" b="1" dirty="0"/>
              <a:t>sunt leziuni ale pielii şi ţesutului subcutanat, de natură ischemică, datorită presiunii şi</a:t>
            </a:r>
            <a:r>
              <a:rPr lang="en-US" sz="2000" b="1" dirty="0"/>
              <a:t>/</a:t>
            </a:r>
            <a:r>
              <a:rPr lang="ro-RO" sz="2000" b="1" dirty="0"/>
              <a:t>sau frecării pe o zonă restrânsă a corpului. Rezultatul este reducerea </a:t>
            </a:r>
            <a:r>
              <a:rPr lang="ro-RO" sz="2000" b="1" dirty="0" err="1"/>
              <a:t>circulaţiei</a:t>
            </a:r>
            <a:r>
              <a:rPr lang="ro-RO" sz="2000" b="1" dirty="0" smtClean="0"/>
              <a:t>,</a:t>
            </a:r>
            <a:r>
              <a:rPr lang="en-US" sz="2000" b="1" dirty="0" smtClean="0"/>
              <a:t> </a:t>
            </a:r>
            <a:r>
              <a:rPr lang="ro-RO" sz="2000" b="1" dirty="0" smtClean="0"/>
              <a:t> </a:t>
            </a:r>
            <a:r>
              <a:rPr lang="ro-RO" sz="2000" b="1" dirty="0" err="1"/>
              <a:t>hipoxia</a:t>
            </a:r>
            <a:r>
              <a:rPr lang="ro-RO" sz="2000" b="1" dirty="0"/>
              <a:t>,  moartea celulelor şi deteriorarea ţesuturilor prin compresiunea lor între un plan dur si planul osos (proeminenţă osoasă)</a:t>
            </a:r>
          </a:p>
        </p:txBody>
      </p:sp>
      <p:pic>
        <p:nvPicPr>
          <p:cNvPr id="4" name="Diagram 4"/>
          <p:cNvPicPr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003" r="4934"/>
          <a:stretch>
            <a:fillRect/>
          </a:stretch>
        </p:blipFill>
        <p:spPr bwMode="auto">
          <a:xfrm>
            <a:off x="5524496" y="3500438"/>
            <a:ext cx="4714908" cy="30003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1" descr="rotten-app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096132" y="4429132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738282" y="1000109"/>
            <a:ext cx="3643338" cy="4385949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cs typeface="Times New Roman" pitchFamily="18" charset="0"/>
              </a:rPr>
              <a:t>Ulcer </a:t>
            </a:r>
            <a:r>
              <a:rPr lang="ro-RO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varicos</a:t>
            </a:r>
            <a:r>
              <a:rPr lang="en-US" sz="2800" dirty="0">
                <a:cs typeface="Times New Roman" pitchFamily="18" charset="0"/>
              </a:rPr>
              <a:t> (</a:t>
            </a:r>
            <a:r>
              <a:rPr lang="en-US" sz="2800" dirty="0" err="1">
                <a:cs typeface="Times New Roman" pitchFamily="18" charset="0"/>
              </a:rPr>
              <a:t>insuficien</a:t>
            </a:r>
            <a:r>
              <a:rPr lang="ro-RO" sz="2800" dirty="0" err="1">
                <a:cs typeface="Times New Roman" pitchFamily="18" charset="0"/>
              </a:rPr>
              <a:t>ţă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circulatorie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o-RO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venoas</a:t>
            </a:r>
            <a:r>
              <a:rPr lang="ro-RO" sz="2800" dirty="0">
                <a:cs typeface="Times New Roman" pitchFamily="18" charset="0"/>
              </a:rPr>
              <a:t>ă</a:t>
            </a:r>
            <a:r>
              <a:rPr lang="en-US" sz="2800" dirty="0">
                <a:cs typeface="Times New Roman" pitchFamily="18" charset="0"/>
              </a:rPr>
              <a:t>)       -</a:t>
            </a:r>
            <a:r>
              <a:rPr lang="vi-VN" sz="2800" dirty="0">
                <a:cs typeface="Times New Roman" pitchFamily="18" charset="0"/>
              </a:rPr>
              <a:t> superficial, roșu musculos</a:t>
            </a:r>
            <a:r>
              <a:rPr lang="ro-RO" sz="2800" dirty="0">
                <a:cs typeface="Times New Roman" pitchFamily="18" charset="0"/>
              </a:rPr>
              <a:t> ş</a:t>
            </a:r>
            <a:r>
              <a:rPr lang="vi-VN" sz="2800" dirty="0">
                <a:cs typeface="Times New Roman" pitchFamily="18" charset="0"/>
              </a:rPr>
              <a:t>i apare de obicei </a:t>
            </a:r>
            <a:r>
              <a:rPr lang="en-US" sz="2800" dirty="0">
                <a:cs typeface="Times New Roman" pitchFamily="18" charset="0"/>
              </a:rPr>
              <a:t>la </a:t>
            </a:r>
            <a:r>
              <a:rPr lang="en-US" sz="2800" dirty="0" err="1">
                <a:cs typeface="Times New Roman" pitchFamily="18" charset="0"/>
              </a:rPr>
              <a:t>nivelul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gambei</a:t>
            </a:r>
            <a:r>
              <a:rPr lang="en-US" sz="2800" dirty="0">
                <a:cs typeface="Times New Roman" pitchFamily="18" charset="0"/>
              </a:rPr>
              <a:t>, posterior</a:t>
            </a:r>
            <a:endParaRPr lang="ro-RO" sz="28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1620" y="500042"/>
            <a:ext cx="50006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8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81200" y="642919"/>
            <a:ext cx="4040188" cy="4743139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Dermatita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fungic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identificat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eronat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escar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2992" y="1571612"/>
            <a:ext cx="47149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70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factorilor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66277" y="1600200"/>
            <a:ext cx="7752862" cy="4873752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Este </a:t>
            </a:r>
            <a:r>
              <a:rPr lang="en-US" i="1" dirty="0" err="1" smtClean="0"/>
              <a:t>esen</a:t>
            </a:r>
            <a:r>
              <a:rPr lang="ro-RO" i="1" dirty="0" err="1" smtClean="0"/>
              <a:t>ţială</a:t>
            </a:r>
            <a:r>
              <a:rPr lang="ro-RO" i="1" dirty="0" smtClean="0"/>
              <a:t> şi are ca obiectiv principal menţinerea integrităţii pielii la toţi pacienţii cu risc de a dezvolta escare şi </a:t>
            </a:r>
            <a:r>
              <a:rPr lang="en-US" i="1" dirty="0" smtClean="0"/>
              <a:t>/ </a:t>
            </a:r>
            <a:r>
              <a:rPr lang="ro-RO" i="1" dirty="0" smtClean="0"/>
              <a:t>sau un tratament eficient al </a:t>
            </a:r>
            <a:r>
              <a:rPr lang="ro-RO" i="1" dirty="0" err="1" smtClean="0"/>
              <a:t>es</a:t>
            </a:r>
            <a:r>
              <a:rPr lang="en-US" i="1" dirty="0" smtClean="0"/>
              <a:t>c</a:t>
            </a:r>
            <a:r>
              <a:rPr lang="ro-RO" i="1" dirty="0" err="1" smtClean="0"/>
              <a:t>arelo</a:t>
            </a:r>
            <a:r>
              <a:rPr lang="en-US" i="1" dirty="0" smtClean="0"/>
              <a:t>r</a:t>
            </a:r>
            <a:r>
              <a:rPr lang="ro-RO" i="1" dirty="0" smtClean="0"/>
              <a:t> deja constituite! 		</a:t>
            </a:r>
          </a:p>
          <a:p>
            <a:pPr marL="0" indent="0">
              <a:buNone/>
            </a:pPr>
            <a:r>
              <a:rPr lang="ro-RO" i="1" dirty="0" smtClean="0"/>
              <a:t>				           </a:t>
            </a:r>
          </a:p>
          <a:p>
            <a:r>
              <a:rPr lang="ro-RO" i="1" dirty="0" smtClean="0"/>
              <a:t>Formularea diagnosticelor de </a:t>
            </a:r>
            <a:r>
              <a:rPr lang="ro-RO" i="1" dirty="0" err="1" smtClean="0"/>
              <a:t>ingrijire</a:t>
            </a:r>
            <a:r>
              <a:rPr lang="ro-RO" i="1" dirty="0" smtClean="0"/>
              <a:t> in </a:t>
            </a:r>
            <a:r>
              <a:rPr lang="ro-RO" i="1" dirty="0" err="1" smtClean="0"/>
              <a:t>legatura</a:t>
            </a:r>
            <a:r>
              <a:rPr lang="ro-RO" i="1" dirty="0" smtClean="0"/>
              <a:t> cu escarele</a:t>
            </a:r>
          </a:p>
          <a:p>
            <a:pPr marL="0" indent="0">
              <a:buNone/>
            </a:pPr>
            <a:endParaRPr lang="ro-RO" i="1" dirty="0" smtClean="0"/>
          </a:p>
          <a:p>
            <a:r>
              <a:rPr lang="ro-RO" i="1" dirty="0" smtClean="0"/>
              <a:t>Stabilirea obiectivelor</a:t>
            </a:r>
          </a:p>
          <a:p>
            <a:pPr marL="0" indent="0">
              <a:buNone/>
            </a:pPr>
            <a:endParaRPr lang="ro-RO" i="1" dirty="0" smtClean="0"/>
          </a:p>
          <a:p>
            <a:r>
              <a:rPr lang="ro-RO" i="1" dirty="0" smtClean="0"/>
              <a:t>Alegerea </a:t>
            </a:r>
            <a:r>
              <a:rPr lang="ro-RO" i="1" dirty="0" err="1" smtClean="0"/>
              <a:t>interventiilor</a:t>
            </a:r>
            <a:r>
              <a:rPr lang="ro-RO" i="1" dirty="0" smtClean="0"/>
              <a:t> potrivite					   </a:t>
            </a:r>
          </a:p>
        </p:txBody>
      </p:sp>
    </p:spTree>
    <p:extLst>
      <p:ext uri="{BB962C8B-B14F-4D97-AF65-F5344CB8AC3E}">
        <p14:creationId xmlns:p14="http://schemas.microsoft.com/office/powerpoint/2010/main" val="23956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factorilor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64491" y="1285860"/>
            <a:ext cx="8596923" cy="518809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o-RO" b="1" dirty="0" smtClean="0"/>
              <a:t>Scale de evaluare </a:t>
            </a:r>
            <a:r>
              <a:rPr lang="en-US" dirty="0" smtClean="0"/>
              <a:t>						</a:t>
            </a:r>
            <a:endParaRPr lang="ro-RO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-</a:t>
            </a:r>
            <a:r>
              <a:rPr lang="ro-RO" dirty="0" smtClean="0"/>
              <a:t>anglo saxone</a:t>
            </a:r>
            <a:r>
              <a:rPr lang="en-US" dirty="0" smtClean="0"/>
              <a:t>-</a:t>
            </a:r>
            <a:r>
              <a:rPr lang="ro-RO" dirty="0" smtClean="0"/>
              <a:t> </a:t>
            </a:r>
            <a:r>
              <a:rPr lang="ro-RO" b="1" dirty="0" smtClean="0">
                <a:solidFill>
                  <a:srgbClr val="FF0000"/>
                </a:solidFill>
              </a:rPr>
              <a:t>NORTON </a:t>
            </a:r>
            <a:r>
              <a:rPr lang="en-US" b="1" dirty="0" smtClean="0">
                <a:solidFill>
                  <a:srgbClr val="FF0000"/>
                </a:solidFill>
              </a:rPr>
              <a:t>(1962) =</a:t>
            </a:r>
            <a:r>
              <a:rPr lang="ro-RO" b="1" dirty="0" smtClean="0">
                <a:solidFill>
                  <a:srgbClr val="FF0000"/>
                </a:solidFill>
              </a:rPr>
              <a:t> simplă şi de ac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ro-RO" b="1" dirty="0" err="1" smtClean="0">
                <a:solidFill>
                  <a:srgbClr val="FF0000"/>
                </a:solidFill>
              </a:rPr>
              <a:t>ualitate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	                     				</a:t>
            </a:r>
            <a:r>
              <a:rPr lang="en-US" dirty="0" smtClean="0"/>
              <a:t>		          </a:t>
            </a:r>
            <a:endParaRPr lang="ro-RO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-</a:t>
            </a:r>
            <a:r>
              <a:rPr lang="ro-RO" dirty="0" smtClean="0"/>
              <a:t>WATERLO</a:t>
            </a:r>
            <a:r>
              <a:rPr lang="en-US" dirty="0" smtClean="0"/>
              <a:t>W</a:t>
            </a:r>
            <a:r>
              <a:rPr lang="ro-RO" dirty="0" smtClean="0"/>
              <a:t> </a:t>
            </a:r>
            <a:r>
              <a:rPr lang="en-US" dirty="0" smtClean="0"/>
              <a:t>= </a:t>
            </a:r>
            <a:r>
              <a:rPr lang="ro-RO" dirty="0" smtClean="0"/>
              <a:t>ia în calcul factorii intrinseci </a:t>
            </a:r>
            <a:r>
              <a:rPr lang="en-US" dirty="0" smtClean="0"/>
              <a:t>(</a:t>
            </a:r>
            <a:r>
              <a:rPr lang="ro-RO" dirty="0" smtClean="0"/>
              <a:t>vârsta</a:t>
            </a:r>
            <a:r>
              <a:rPr lang="en-US" dirty="0" smtClean="0"/>
              <a:t>)</a:t>
            </a:r>
            <a:r>
              <a:rPr lang="ro-RO" dirty="0" smtClean="0"/>
              <a:t>, clasificarea </a:t>
            </a:r>
            <a:r>
              <a:rPr lang="en-US" dirty="0" smtClean="0"/>
              <a:t>	</a:t>
            </a:r>
            <a:endParaRPr lang="ro-RO" dirty="0" smtClean="0"/>
          </a:p>
          <a:p>
            <a:pPr marL="0" indent="0">
              <a:buNone/>
            </a:pPr>
            <a:r>
              <a:rPr lang="en-US" dirty="0" smtClean="0"/>
              <a:t>				          </a:t>
            </a:r>
            <a:endParaRPr lang="ro-RO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-</a:t>
            </a:r>
            <a:r>
              <a:rPr lang="ro-RO" dirty="0" smtClean="0"/>
              <a:t> BRADEN </a:t>
            </a:r>
            <a:r>
              <a:rPr lang="en-US" dirty="0" smtClean="0"/>
              <a:t>= </a:t>
            </a:r>
            <a:r>
              <a:rPr lang="ro-RO" dirty="0" smtClean="0"/>
              <a:t>uşor de folosit, ia în calcul factorii extrinseci 				   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Scale francofone </a:t>
            </a:r>
            <a:r>
              <a:rPr lang="en-US" dirty="0" smtClean="0"/>
              <a:t>- </a:t>
            </a:r>
            <a:r>
              <a:rPr lang="ro-RO" dirty="0" smtClean="0"/>
              <a:t>scala </a:t>
            </a:r>
            <a:r>
              <a:rPr lang="ro-RO" dirty="0" err="1" smtClean="0"/>
              <a:t>Peupliers</a:t>
            </a:r>
            <a:r>
              <a:rPr lang="ro-RO" dirty="0" smtClean="0"/>
              <a:t>, </a:t>
            </a:r>
            <a:r>
              <a:rPr lang="ro-RO" dirty="0" err="1" smtClean="0"/>
              <a:t>scala</a:t>
            </a:r>
            <a:r>
              <a:rPr lang="ro-RO" dirty="0" smtClean="0"/>
              <a:t> d </a:t>
            </a:r>
            <a:r>
              <a:rPr lang="en-US" dirty="0" smtClean="0"/>
              <a:t>‘</a:t>
            </a:r>
            <a:r>
              <a:rPr lang="ro-RO" dirty="0" smtClean="0"/>
              <a:t>Angers, scala de la Geneva                                      </a:t>
            </a:r>
          </a:p>
          <a:p>
            <a:pPr marL="0" indent="0">
              <a:buNone/>
            </a:pPr>
            <a:r>
              <a:rPr lang="ro-RO" dirty="0" smtClean="0"/>
              <a:t> 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ro-RO" b="1" dirty="0" smtClean="0"/>
              <a:t>Fiabilitate şi valabilitate</a:t>
            </a:r>
            <a:r>
              <a:rPr lang="en-US" b="1" dirty="0" smtClean="0"/>
              <a:t>?-</a:t>
            </a:r>
            <a:r>
              <a:rPr lang="ro-RO" b="1" dirty="0" smtClean="0"/>
              <a:t> </a:t>
            </a:r>
            <a:r>
              <a:rPr lang="ro-RO" dirty="0" smtClean="0"/>
              <a:t>studii puţine care să le valideze</a:t>
            </a:r>
            <a:r>
              <a:rPr lang="en-US" dirty="0" smtClean="0"/>
              <a:t>              													</a:t>
            </a:r>
            <a:r>
              <a:rPr lang="en-US" sz="3200" b="1" dirty="0"/>
              <a:t> </a:t>
            </a:r>
            <a:r>
              <a:rPr lang="en-US" sz="3200" b="1" i="1" dirty="0" smtClean="0"/>
              <a:t>                                                                              </a:t>
            </a:r>
            <a:endParaRPr lang="ro-RO" sz="3200" b="1" i="1" dirty="0"/>
          </a:p>
        </p:txBody>
      </p:sp>
    </p:spTree>
    <p:extLst>
      <p:ext uri="{BB962C8B-B14F-4D97-AF65-F5344CB8AC3E}">
        <p14:creationId xmlns:p14="http://schemas.microsoft.com/office/powerpoint/2010/main" val="5607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factorilor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o-RO" b="1" dirty="0" smtClean="0"/>
              <a:t>Cine</a:t>
            </a:r>
            <a:r>
              <a:rPr lang="en-US" b="1" dirty="0" smtClean="0"/>
              <a:t>?</a:t>
            </a:r>
            <a:r>
              <a:rPr lang="ro-RO" b="1" dirty="0" smtClean="0"/>
              <a:t> Când</a:t>
            </a:r>
            <a:r>
              <a:rPr lang="en-US" b="1" dirty="0" smtClean="0"/>
              <a:t>? </a:t>
            </a:r>
            <a:r>
              <a:rPr lang="ro-RO" b="1" dirty="0" smtClean="0"/>
              <a:t>Cum</a:t>
            </a:r>
            <a:r>
              <a:rPr lang="en-US" b="1" dirty="0" smtClean="0"/>
              <a:t>?</a:t>
            </a:r>
            <a:r>
              <a:rPr lang="en-US" dirty="0" smtClean="0"/>
              <a:t>												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Medicul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medical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 smtClean="0"/>
              <a:t>şi personalul suport de îngrijire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La admisia pacientului </a:t>
            </a:r>
            <a:r>
              <a:rPr lang="ro-RO" dirty="0" err="1" smtClean="0"/>
              <a:t>intr</a:t>
            </a:r>
            <a:r>
              <a:rPr lang="en-US" dirty="0" smtClean="0"/>
              <a:t>-</a:t>
            </a:r>
            <a:r>
              <a:rPr lang="ro-RO" dirty="0" smtClean="0"/>
              <a:t>o unitate de îngrijire </a:t>
            </a:r>
            <a:r>
              <a:rPr lang="en-US" dirty="0" smtClean="0"/>
              <a:t>          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</a:t>
            </a:r>
            <a:r>
              <a:rPr lang="ro-RO" dirty="0" err="1" smtClean="0"/>
              <a:t>eriodic</a:t>
            </a:r>
            <a:r>
              <a:rPr lang="ro-RO" dirty="0" smtClean="0"/>
              <a:t> şi în funcţie de evoluţie</a:t>
            </a:r>
            <a:r>
              <a:rPr lang="en-US" dirty="0" smtClean="0"/>
              <a:t> (</a:t>
            </a:r>
            <a:r>
              <a:rPr lang="en-US" dirty="0" err="1" smtClean="0"/>
              <a:t>reevaluare</a:t>
            </a:r>
            <a:r>
              <a:rPr lang="en-US" dirty="0" smtClean="0"/>
              <a:t>) </a:t>
            </a:r>
            <a:endParaRPr lang="ro-RO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Documentarea</a:t>
            </a:r>
            <a:r>
              <a:rPr lang="en-US" dirty="0" smtClean="0"/>
              <a:t> (</a:t>
            </a:r>
            <a:r>
              <a:rPr lang="ro-RO" dirty="0" smtClean="0"/>
              <a:t>măsurare, fotografiere)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Folosirea scalelor de evaluare a factorilor de risc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83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categorii de risc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8861" y="1071546"/>
            <a:ext cx="8698523" cy="50006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ro-RO" dirty="0" err="1" smtClean="0"/>
              <a:t>Pacienţi</a:t>
            </a:r>
            <a:r>
              <a:rPr lang="ro-RO" dirty="0" smtClean="0"/>
              <a:t> imobilizaţi la pat sau în scaun rulant 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Pacienţi cu </a:t>
            </a:r>
            <a:r>
              <a:rPr lang="ro-RO" dirty="0" err="1" smtClean="0"/>
              <a:t>afecţiuni</a:t>
            </a:r>
            <a:r>
              <a:rPr lang="ro-RO" dirty="0" smtClean="0"/>
              <a:t> acute internaţi în servicii de terapie intensivă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Pacienţi cu status nutriţional precar 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ro-RO" dirty="0" err="1" smtClean="0"/>
              <a:t>Pacienţi</a:t>
            </a:r>
            <a:r>
              <a:rPr lang="ro-RO" dirty="0" smtClean="0"/>
              <a:t> cu obezitate 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Pacienţi cu sensibilitate tegumentară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Pacienţi cu tonus muscular precar 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ro-RO" dirty="0" err="1" smtClean="0"/>
              <a:t>Pacienţi</a:t>
            </a:r>
            <a:r>
              <a:rPr lang="ro-RO" dirty="0" smtClean="0"/>
              <a:t> cu afecţiuni </a:t>
            </a:r>
            <a:r>
              <a:rPr lang="ro-RO" dirty="0" err="1" smtClean="0"/>
              <a:t>neuro</a:t>
            </a:r>
            <a:r>
              <a:rPr lang="ro-RO" dirty="0" smtClean="0"/>
              <a:t> psihice 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ro-RO" dirty="0" err="1" smtClean="0"/>
              <a:t>Pacienţi</a:t>
            </a:r>
            <a:r>
              <a:rPr lang="ro-RO" dirty="0" smtClean="0"/>
              <a:t> cu probleme de continenţă 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ro-RO" dirty="0" err="1" smtClean="0"/>
              <a:t>Pacienţi</a:t>
            </a:r>
            <a:r>
              <a:rPr lang="ro-RO" dirty="0" smtClean="0"/>
              <a:t> cu </a:t>
            </a:r>
            <a:r>
              <a:rPr lang="ro-RO" dirty="0" err="1" smtClean="0"/>
              <a:t>afecţini</a:t>
            </a:r>
            <a:r>
              <a:rPr lang="ro-RO" dirty="0" smtClean="0"/>
              <a:t> vasculare 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ro-RO" dirty="0" err="1" smtClean="0"/>
              <a:t>Pacienţi</a:t>
            </a:r>
            <a:r>
              <a:rPr lang="ro-RO" dirty="0" smtClean="0"/>
              <a:t> vârstnici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834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58" y="0"/>
            <a:ext cx="8358246" cy="6429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o-RO" sz="2800" b="1" dirty="0">
                <a:latin typeface="+mn-lt"/>
              </a:rPr>
              <a:t>Scala </a:t>
            </a:r>
            <a:r>
              <a:rPr lang="fr-FR" sz="2800" b="1" dirty="0">
                <a:latin typeface="+mn-lt"/>
              </a:rPr>
              <a:t> </a:t>
            </a:r>
            <a:r>
              <a:rPr lang="ro-RO" sz="2800" b="1" dirty="0" err="1">
                <a:latin typeface="+mn-lt"/>
              </a:rPr>
              <a:t>norton</a:t>
            </a:r>
            <a:endParaRPr lang="fr-FR" sz="2800" b="1" dirty="0">
              <a:latin typeface="+mn-lt"/>
            </a:endParaRPr>
          </a:p>
        </p:txBody>
      </p:sp>
      <p:graphicFrame>
        <p:nvGraphicFramePr>
          <p:cNvPr id="10314" name="Group 74"/>
          <p:cNvGraphicFramePr>
            <a:graphicFrameLocks noGrp="1"/>
          </p:cNvGraphicFramePr>
          <p:nvPr>
            <p:ph type="tbl" idx="1"/>
          </p:nvPr>
        </p:nvGraphicFramePr>
        <p:xfrm>
          <a:off x="1738282" y="785797"/>
          <a:ext cx="8501123" cy="4786344"/>
        </p:xfrm>
        <a:graphic>
          <a:graphicData uri="http://schemas.openxmlformats.org/drawingml/2006/table">
            <a:tbl>
              <a:tblPr/>
              <a:tblGrid>
                <a:gridCol w="105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5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kumimoji="0" lang="ro-RO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diţia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fizică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Starea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mental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ă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</a:t>
                      </a:r>
                      <a:r>
                        <a:rPr kumimoji="0" lang="ro-RO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Mobilit</a:t>
                      </a:r>
                      <a:r>
                        <a:rPr kumimoji="0" lang="ro-RO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Continen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ţa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Foarte bună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Alert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Normală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</a:t>
                      </a:r>
                      <a:r>
                        <a:rPr kumimoji="0" 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Continen</a:t>
                      </a:r>
                      <a:r>
                        <a:rPr kumimoji="0" 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ţă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Bună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Apat</a:t>
                      </a: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 plimbă însoţit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Limitată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Incontinen</a:t>
                      </a:r>
                      <a:r>
                        <a:rPr kumimoji="0" 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ţă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</a:t>
                      </a:r>
                      <a:r>
                        <a:rPr kumimoji="0" 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azională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Afectat</a:t>
                      </a: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Confu</a:t>
                      </a: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Imobilizat în fotoliu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Foarte limitată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Incontine</a:t>
                      </a:r>
                      <a:r>
                        <a:rPr kumimoji="0" 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nţă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urina</a:t>
                      </a:r>
                      <a:r>
                        <a:rPr kumimoji="0" 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ră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Foarte rea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Letargic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Imobilizat la pat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Imobilitate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Incontinen</a:t>
                      </a:r>
                      <a:r>
                        <a:rPr kumimoji="0" 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ţă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ixt</a:t>
                      </a: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ă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4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62" y="357166"/>
            <a:ext cx="7500990" cy="7143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evaluarea riscului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 scala </a:t>
            </a:r>
            <a:r>
              <a:rPr lang="ro-RO" sz="2800" b="1" dirty="0" err="1">
                <a:latin typeface="Times New Roman" pitchFamily="18" charset="0"/>
                <a:cs typeface="Times New Roman" pitchFamily="18" charset="0"/>
              </a:rPr>
              <a:t>norton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40" name="Group 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62266182"/>
              </p:ext>
            </p:extLst>
          </p:nvPr>
        </p:nvGraphicFramePr>
        <p:xfrm>
          <a:off x="2648048" y="1714488"/>
          <a:ext cx="6185138" cy="3352800"/>
        </p:xfrm>
        <a:graphic>
          <a:graphicData uri="http://schemas.openxmlformats.org/drawingml/2006/table">
            <a:tbl>
              <a:tblPr/>
              <a:tblGrid>
                <a:gridCol w="165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16-14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14-12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minim sau deloc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scăzut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înalt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foarte înalt</a:t>
                      </a: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Text Box 29"/>
          <p:cNvSpPr txBox="1">
            <a:spLocks noChangeArrowheads="1"/>
          </p:cNvSpPr>
          <p:nvPr/>
        </p:nvSpPr>
        <p:spPr bwMode="auto">
          <a:xfrm>
            <a:off x="2057400" y="3200400"/>
            <a:ext cx="457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prstClr val="white"/>
                </a:solidFill>
              </a:rPr>
              <a:t>RISQUE</a:t>
            </a:r>
          </a:p>
        </p:txBody>
      </p:sp>
    </p:spTree>
    <p:extLst>
      <p:ext uri="{BB962C8B-B14F-4D97-AF65-F5344CB8AC3E}">
        <p14:creationId xmlns:p14="http://schemas.microsoft.com/office/powerpoint/2010/main" val="724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trategia</a:t>
            </a:r>
            <a:r>
              <a:rPr lang="ro-RO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general</a:t>
            </a:r>
            <a:r>
              <a:rPr lang="ro-RO" sz="2800" b="1" dirty="0">
                <a:solidFill>
                  <a:schemeClr val="tx1"/>
                </a:solidFill>
                <a:latin typeface="+mn-lt"/>
              </a:rPr>
              <a:t>ă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o-RO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de management </a:t>
            </a:r>
            <a:endParaRPr lang="ro-RO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4422"/>
            <a:ext cx="7467600" cy="5259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dirty="0" smtClean="0"/>
              <a:t>    1. Prevenirea apariţiei escarelor										         2. Prevenirea complicaţiilor septice  								                            3. Prevenirea extinderii </a:t>
            </a:r>
            <a:r>
              <a:rPr lang="ro-RO" dirty="0" err="1" smtClean="0"/>
              <a:t>distrucţiei</a:t>
            </a:r>
            <a:r>
              <a:rPr lang="ro-RO" dirty="0" smtClean="0"/>
              <a:t> tisulare  							       	                  4.  Prevenirea apariţiei leziunilor şi în alte zone  								            5. Închiderea defectului tisular   </a:t>
            </a:r>
            <a:r>
              <a:rPr lang="en-US" dirty="0" smtClean="0"/>
              <a:t>                                                     							</a:t>
            </a:r>
            <a:endParaRPr lang="ro-RO" dirty="0"/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*pct.</a:t>
            </a:r>
            <a:r>
              <a:rPr lang="ro-RO" b="1" i="1" dirty="0" smtClean="0">
                <a:solidFill>
                  <a:srgbClr val="C00000"/>
                </a:solidFill>
              </a:rPr>
              <a:t>1</a:t>
            </a:r>
            <a:r>
              <a:rPr lang="en-US" b="1" i="1" dirty="0" smtClean="0">
                <a:solidFill>
                  <a:srgbClr val="C00000"/>
                </a:solidFill>
              </a:rPr>
              <a:t>-</a:t>
            </a:r>
            <a:r>
              <a:rPr lang="ro-RO" b="1" i="1" dirty="0" smtClean="0">
                <a:solidFill>
                  <a:srgbClr val="C00000"/>
                </a:solidFill>
              </a:rPr>
              <a:t> 4 asumate de personalul medical şi de îngrijire instruit şi antrenat </a:t>
            </a:r>
            <a:r>
              <a:rPr lang="en-US" b="1" i="1" dirty="0" smtClean="0">
                <a:solidFill>
                  <a:srgbClr val="C00000"/>
                </a:solidFill>
              </a:rPr>
              <a:t>			</a:t>
            </a:r>
            <a:r>
              <a:rPr lang="en-US" i="1" dirty="0" smtClean="0"/>
              <a:t>		</a:t>
            </a:r>
            <a:endParaRPr lang="ro-RO" i="1" dirty="0" smtClean="0"/>
          </a:p>
          <a:p>
            <a:pPr>
              <a:buNone/>
            </a:pPr>
            <a:r>
              <a:rPr lang="en-US" i="1" dirty="0" smtClean="0"/>
              <a:t>*pct.</a:t>
            </a:r>
            <a:r>
              <a:rPr lang="ro-RO" i="1" dirty="0" smtClean="0"/>
              <a:t>5 frecvent prin chirurgie plastică şi reparatorie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38899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profilaxi</a:t>
            </a:r>
            <a:r>
              <a:rPr lang="ro-RO" b="1" dirty="0" smtClean="0">
                <a:solidFill>
                  <a:schemeClr val="tx1"/>
                </a:solidFill>
                <a:latin typeface="+mn-lt"/>
              </a:rPr>
              <a:t>a escarelor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1</a:t>
            </a:r>
            <a:endParaRPr lang="ro-RO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4422"/>
            <a:ext cx="7467600" cy="5259530"/>
          </a:xfrm>
        </p:spPr>
        <p:txBody>
          <a:bodyPr/>
          <a:lstStyle/>
          <a:p>
            <a:r>
              <a:rPr lang="ro-RO" b="1" dirty="0" smtClean="0"/>
              <a:t>Vizează 3 tipuri de acţiuni </a:t>
            </a:r>
            <a:r>
              <a:rPr lang="ro-RO" dirty="0" smtClean="0"/>
              <a:t>				1. </a:t>
            </a:r>
            <a:r>
              <a:rPr lang="ro-RO" i="1" dirty="0" smtClean="0"/>
              <a:t>Reducerea presiunii în punctele de sprijin</a:t>
            </a:r>
            <a:r>
              <a:rPr lang="ro-RO" dirty="0" smtClean="0"/>
              <a:t>, </a:t>
            </a:r>
            <a:r>
              <a:rPr lang="ro-RO" i="1" dirty="0" smtClean="0"/>
              <a:t>evitarea </a:t>
            </a:r>
            <a:r>
              <a:rPr lang="en-US" i="1" dirty="0" smtClean="0"/>
              <a:t>  </a:t>
            </a:r>
            <a:r>
              <a:rPr lang="ro-RO" i="1" dirty="0" smtClean="0"/>
              <a:t>forţelor de frecare şi forfecare</a:t>
            </a:r>
            <a:r>
              <a:rPr lang="en-US" dirty="0" smtClean="0"/>
              <a:t>			       -</a:t>
            </a:r>
            <a:r>
              <a:rPr lang="ro-RO" dirty="0" smtClean="0"/>
              <a:t> mobilizare</a:t>
            </a:r>
            <a:r>
              <a:rPr lang="en-US" dirty="0" smtClean="0"/>
              <a:t>					       -</a:t>
            </a:r>
            <a:r>
              <a:rPr lang="ro-RO" dirty="0" smtClean="0"/>
              <a:t> poziţionare</a:t>
            </a:r>
            <a:r>
              <a:rPr lang="en-US" dirty="0" smtClean="0"/>
              <a:t>					       -</a:t>
            </a:r>
            <a:r>
              <a:rPr lang="ro-RO" dirty="0" smtClean="0"/>
              <a:t> suport </a:t>
            </a:r>
            <a:r>
              <a:rPr lang="en-US" dirty="0" smtClean="0"/>
              <a:t>						</a:t>
            </a:r>
            <a:r>
              <a:rPr lang="ro-RO" dirty="0" smtClean="0"/>
              <a:t>2. </a:t>
            </a:r>
            <a:r>
              <a:rPr lang="ro-RO" i="1" dirty="0" smtClean="0"/>
              <a:t>Menţinerea integrităţii pielii</a:t>
            </a:r>
            <a:r>
              <a:rPr lang="en-US" dirty="0" smtClean="0"/>
              <a:t>			     -</a:t>
            </a:r>
            <a:r>
              <a:rPr lang="ro-RO" dirty="0" smtClean="0"/>
              <a:t> evaluare</a:t>
            </a:r>
            <a:r>
              <a:rPr lang="en-US" dirty="0" smtClean="0"/>
              <a:t>			                                               	     -</a:t>
            </a:r>
            <a:r>
              <a:rPr lang="ro-RO" dirty="0" smtClean="0"/>
              <a:t> igienă corespunzătoare</a:t>
            </a:r>
            <a:r>
              <a:rPr lang="en-US" dirty="0" smtClean="0"/>
              <a:t>				     -</a:t>
            </a:r>
            <a:r>
              <a:rPr lang="ro-RO" dirty="0" smtClean="0"/>
              <a:t> masaj uşor al zonelor predispuse </a:t>
            </a:r>
            <a:r>
              <a:rPr lang="en-US" dirty="0" smtClean="0"/>
              <a:t>	                 	</a:t>
            </a:r>
            <a:r>
              <a:rPr lang="ro-RO" dirty="0" smtClean="0"/>
              <a:t>3. </a:t>
            </a:r>
            <a:r>
              <a:rPr lang="ro-RO" i="1" dirty="0" smtClean="0"/>
              <a:t>Menţinerea sau restabilirea unei stări de nutriţie corespunzătoare</a:t>
            </a:r>
            <a:r>
              <a:rPr lang="en-US" i="1" dirty="0" smtClean="0"/>
              <a:t>					</a:t>
            </a:r>
            <a:r>
              <a:rPr lang="en-US" dirty="0" smtClean="0"/>
              <a:t>	  -</a:t>
            </a:r>
            <a:r>
              <a:rPr lang="ro-RO" dirty="0" smtClean="0"/>
              <a:t> evaluarea stării de nutriţie</a:t>
            </a:r>
            <a:r>
              <a:rPr lang="en-US" dirty="0" smtClean="0"/>
              <a:t>				  -</a:t>
            </a:r>
            <a:r>
              <a:rPr lang="ro-RO" dirty="0" smtClean="0"/>
              <a:t> monitorizarea alimentării</a:t>
            </a:r>
            <a:r>
              <a:rPr lang="en-US" dirty="0" smtClean="0"/>
              <a:t>/</a:t>
            </a:r>
            <a:r>
              <a:rPr lang="ro-RO" dirty="0" smtClean="0"/>
              <a:t> hidratării</a:t>
            </a:r>
            <a:endParaRPr lang="ro-RO" dirty="0"/>
          </a:p>
        </p:txBody>
      </p:sp>
      <p:pic>
        <p:nvPicPr>
          <p:cNvPr id="4" name="Picture 2" descr="http://t0.gstatic.com/images?q=tbn:ANd9GcTgYgJkDbxq5eLgpUIyyM-vOrSTHN0XjegOYklGvk8_Wi5-YTUU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142853"/>
            <a:ext cx="1643074" cy="12144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3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846" y="428604"/>
            <a:ext cx="7885723" cy="2357454"/>
          </a:xfrm>
        </p:spPr>
        <p:txBody>
          <a:bodyPr>
            <a:normAutofit/>
          </a:bodyPr>
          <a:lstStyle/>
          <a:p>
            <a:r>
              <a:rPr lang="ro-RO" dirty="0" smtClean="0"/>
              <a:t>	</a:t>
            </a:r>
            <a:r>
              <a:rPr lang="en-US" sz="2700" b="1" dirty="0">
                <a:latin typeface="+mn-lt"/>
              </a:rPr>
              <a:t>e</a:t>
            </a:r>
            <a:r>
              <a:rPr lang="ro-RO" sz="2700" b="1" dirty="0" err="1" smtClean="0">
                <a:latin typeface="+mn-lt"/>
              </a:rPr>
              <a:t>scar</a:t>
            </a:r>
            <a:r>
              <a:rPr lang="en-US" sz="2700" b="1" dirty="0" smtClean="0">
                <a:latin typeface="+mn-lt"/>
              </a:rPr>
              <a:t>e</a:t>
            </a:r>
            <a:r>
              <a:rPr lang="ro-RO" sz="2700" b="1" dirty="0" smtClean="0">
                <a:latin typeface="+mn-lt"/>
              </a:rPr>
              <a:t>le</a:t>
            </a:r>
            <a:r>
              <a:rPr lang="en-US" sz="2700" b="1" dirty="0" smtClean="0">
                <a:latin typeface="+mn-lt"/>
              </a:rPr>
              <a:t>   </a:t>
            </a:r>
            <a:r>
              <a:rPr lang="en-US" sz="2700" b="1" dirty="0">
                <a:latin typeface="+mn-lt"/>
              </a:rPr>
              <a:t>=</a:t>
            </a:r>
            <a:r>
              <a:rPr lang="ro-RO" sz="2700" b="1" dirty="0">
                <a:latin typeface="+mn-lt"/>
              </a:rPr>
              <a:t> ulcere de decubit			                  </a:t>
            </a:r>
            <a:r>
              <a:rPr lang="en-US" sz="2700" b="1" dirty="0">
                <a:latin typeface="+mn-lt"/>
              </a:rPr>
              <a:t>  	                  </a:t>
            </a:r>
            <a:r>
              <a:rPr lang="en-US" sz="2700" b="1" dirty="0" smtClean="0">
                <a:latin typeface="+mn-lt"/>
              </a:rPr>
              <a:t>=</a:t>
            </a:r>
            <a:r>
              <a:rPr lang="ro-RO" sz="2700" b="1" dirty="0" smtClean="0">
                <a:latin typeface="+mn-lt"/>
              </a:rPr>
              <a:t> </a:t>
            </a:r>
            <a:r>
              <a:rPr lang="ro-RO" sz="2700" b="1" dirty="0">
                <a:latin typeface="+mn-lt"/>
              </a:rPr>
              <a:t>ulcere de presiune</a:t>
            </a:r>
            <a:r>
              <a:rPr lang="ro-RO" sz="2700" dirty="0">
                <a:latin typeface="+mn-lt"/>
              </a:rPr>
              <a:t>		</a:t>
            </a:r>
            <a:r>
              <a:rPr lang="en-US" sz="2700" dirty="0">
                <a:latin typeface="+mn-lt"/>
              </a:rPr>
              <a:t>                  </a:t>
            </a:r>
            <a:r>
              <a:rPr lang="en-US" sz="2200" i="1" dirty="0" err="1">
                <a:latin typeface="+mn-lt"/>
              </a:rPr>
              <a:t>Escar</a:t>
            </a:r>
            <a:r>
              <a:rPr lang="ro-RO" sz="2200" i="1" dirty="0">
                <a:latin typeface="+mn-lt"/>
              </a:rPr>
              <a:t>ă </a:t>
            </a:r>
            <a:r>
              <a:rPr lang="en-US" sz="2200" i="1" dirty="0">
                <a:latin typeface="+mn-lt"/>
              </a:rPr>
              <a:t>(</a:t>
            </a:r>
            <a:r>
              <a:rPr lang="ro-RO" sz="2200" i="1" dirty="0" err="1">
                <a:latin typeface="+mn-lt"/>
              </a:rPr>
              <a:t>escarre</a:t>
            </a:r>
            <a:r>
              <a:rPr lang="en-US" sz="2200" i="1" dirty="0">
                <a:latin typeface="+mn-lt"/>
              </a:rPr>
              <a:t>) =</a:t>
            </a:r>
            <a:r>
              <a:rPr lang="ro-RO" sz="2200" i="1" dirty="0">
                <a:latin typeface="+mn-lt"/>
              </a:rPr>
              <a:t> crustă</a:t>
            </a:r>
            <a:r>
              <a:rPr lang="en-US" sz="2200" i="1" dirty="0">
                <a:latin typeface="+mn-lt"/>
              </a:rPr>
              <a:t> </a:t>
            </a:r>
            <a:r>
              <a:rPr lang="ro-RO" sz="2200" i="1" dirty="0">
                <a:latin typeface="+mn-lt"/>
              </a:rPr>
              <a:t> negricioasă care se formează în urma </a:t>
            </a:r>
            <a:r>
              <a:rPr lang="en-US" sz="2200" i="1" dirty="0" smtClean="0">
                <a:latin typeface="+mn-lt"/>
              </a:rPr>
              <a:t>                    </a:t>
            </a:r>
            <a:r>
              <a:rPr lang="ro-RO" sz="2200" i="1" dirty="0" smtClean="0">
                <a:latin typeface="+mn-lt"/>
              </a:rPr>
              <a:t>mortificării </a:t>
            </a:r>
            <a:r>
              <a:rPr lang="ro-RO" sz="2200" i="1" dirty="0">
                <a:latin typeface="+mn-lt"/>
              </a:rPr>
              <a:t>unor </a:t>
            </a:r>
            <a:r>
              <a:rPr lang="ro-RO" sz="2200" i="1" dirty="0" err="1">
                <a:latin typeface="+mn-lt"/>
              </a:rPr>
              <a:t>ţesuturi</a:t>
            </a:r>
            <a:r>
              <a:rPr lang="ro-RO" sz="2200" i="1" dirty="0">
                <a:latin typeface="+mn-lt"/>
              </a:rPr>
              <a:t> </a:t>
            </a:r>
            <a:r>
              <a:rPr lang="ro-RO" sz="2200" i="1" dirty="0" smtClean="0">
                <a:latin typeface="+mn-lt"/>
              </a:rPr>
              <a:t>superficiale</a:t>
            </a:r>
            <a:r>
              <a:rPr lang="en-US" sz="2200" i="1" dirty="0" smtClean="0">
                <a:latin typeface="+mn-lt"/>
              </a:rPr>
              <a:t/>
            </a:r>
            <a:br>
              <a:rPr lang="en-US" sz="2200" i="1" dirty="0" smtClean="0">
                <a:latin typeface="+mn-lt"/>
              </a:rPr>
            </a:br>
            <a:r>
              <a:rPr lang="ro-RO" sz="2200" i="1" dirty="0">
                <a:latin typeface="+mn-lt"/>
              </a:rPr>
              <a:t>	</a:t>
            </a:r>
            <a:r>
              <a:rPr lang="en-US" sz="2200" i="1" dirty="0">
                <a:latin typeface="+mn-lt"/>
              </a:rPr>
              <a:t>	         </a:t>
            </a:r>
            <a:r>
              <a:rPr lang="en-US" sz="2200" i="1" dirty="0" smtClean="0">
                <a:latin typeface="+mn-lt"/>
              </a:rPr>
              <a:t/>
            </a:r>
            <a:br>
              <a:rPr lang="en-US" sz="2200" i="1" dirty="0" smtClean="0">
                <a:latin typeface="+mn-lt"/>
              </a:rPr>
            </a:br>
            <a:r>
              <a:rPr lang="en-US" sz="2200" i="1" dirty="0" smtClean="0">
                <a:latin typeface="+mn-lt"/>
              </a:rPr>
              <a:t> </a:t>
            </a:r>
            <a:r>
              <a:rPr lang="ro-RO" sz="2200" i="1" dirty="0">
                <a:latin typeface="+mn-lt"/>
              </a:rPr>
              <a:t>ulceraţie </a:t>
            </a:r>
            <a:r>
              <a:rPr lang="en-US" sz="2200" i="1" dirty="0">
                <a:latin typeface="+mn-lt"/>
              </a:rPr>
              <a:t>=</a:t>
            </a:r>
            <a:r>
              <a:rPr lang="ro-RO" sz="2200" i="1" dirty="0">
                <a:latin typeface="+mn-lt"/>
              </a:rPr>
              <a:t>leziune a </a:t>
            </a:r>
            <a:r>
              <a:rPr lang="ro-RO" sz="2200" i="1" dirty="0" smtClean="0">
                <a:latin typeface="+mn-lt"/>
              </a:rPr>
              <a:t>pielii</a:t>
            </a:r>
            <a:r>
              <a:rPr lang="en-US" sz="2200" i="1" dirty="0" smtClean="0">
                <a:latin typeface="+mn-lt"/>
              </a:rPr>
              <a:t>,</a:t>
            </a:r>
            <a:r>
              <a:rPr lang="ro-RO" sz="2200" i="1" dirty="0" smtClean="0">
                <a:latin typeface="+mn-lt"/>
              </a:rPr>
              <a:t> </a:t>
            </a:r>
            <a:r>
              <a:rPr lang="ro-RO" sz="2200" i="1" dirty="0">
                <a:latin typeface="+mn-lt"/>
              </a:rPr>
              <a:t>distrugere a unui ţesut</a:t>
            </a:r>
            <a:r>
              <a:rPr lang="en-US" sz="2200" i="1" dirty="0">
                <a:latin typeface="+mn-lt"/>
              </a:rPr>
              <a:t>		</a:t>
            </a:r>
            <a:endParaRPr lang="ro-RO" sz="1800" dirty="0">
              <a:latin typeface="+mn-lt"/>
            </a:endParaRPr>
          </a:p>
        </p:txBody>
      </p:sp>
      <p:graphicFrame>
        <p:nvGraphicFramePr>
          <p:cNvPr id="2050" name="Object 10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38282" y="4143381"/>
          <a:ext cx="5286412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 Photo Editor" r:id="rId3" imgW="4277322" imgH="2010056" progId="">
                  <p:embed/>
                </p:oleObj>
              </mc:Choice>
              <mc:Fallback>
                <p:oleObj name="Image Photo Editor" r:id="rId3" imgW="4277322" imgH="20100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82" y="4143381"/>
                        <a:ext cx="5286412" cy="2009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24"/>
          <p:cNvGraphicFramePr>
            <a:graphicFrameLocks noChangeAspect="1"/>
          </p:cNvGraphicFramePr>
          <p:nvPr/>
        </p:nvGraphicFramePr>
        <p:xfrm>
          <a:off x="7310446" y="3643315"/>
          <a:ext cx="2643188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 Photo Editor" r:id="rId5" imgW="2495238" imgH="2790476" progId="">
                  <p:embed/>
                </p:oleObj>
              </mc:Choice>
              <mc:Fallback>
                <p:oleObj name="Image Photo Editor" r:id="rId5" imgW="2495238" imgH="2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46" y="3643315"/>
                        <a:ext cx="2643188" cy="257176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1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/>
              <a:t>profilaxi</a:t>
            </a:r>
            <a:r>
              <a:rPr lang="ro-RO" b="1" dirty="0" smtClean="0"/>
              <a:t>a escarelor - obiective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7015" y="1428736"/>
            <a:ext cx="8753231" cy="5045216"/>
          </a:xfrm>
        </p:spPr>
        <p:txBody>
          <a:bodyPr>
            <a:normAutofit lnSpcReduction="10000"/>
          </a:bodyPr>
          <a:lstStyle/>
          <a:p>
            <a:r>
              <a:rPr lang="ro-RO" dirty="0" smtClean="0"/>
              <a:t>Identificarea riscului de </a:t>
            </a:r>
            <a:r>
              <a:rPr lang="ro-RO" dirty="0" err="1" smtClean="0"/>
              <a:t>aparţie</a:t>
            </a:r>
            <a:r>
              <a:rPr lang="ro-RO" dirty="0" smtClean="0"/>
              <a:t> al escarelor </a:t>
            </a:r>
            <a:endParaRPr lang="en-US" dirty="0" smtClean="0"/>
          </a:p>
          <a:p>
            <a:r>
              <a:rPr lang="ro-RO" dirty="0" smtClean="0"/>
              <a:t>Menținerea calității vieții pacientului</a:t>
            </a:r>
            <a:endParaRPr lang="en-US" dirty="0" smtClean="0"/>
          </a:p>
          <a:p>
            <a:r>
              <a:rPr lang="ro-RO" dirty="0" smtClean="0"/>
              <a:t>Promovarea mobilității și confortului acestuia</a:t>
            </a:r>
            <a:endParaRPr lang="en-US" dirty="0" smtClean="0"/>
          </a:p>
          <a:p>
            <a:r>
              <a:rPr lang="ro-RO" dirty="0" smtClean="0"/>
              <a:t>Reducerea presiunii în zonele cu risc și menţinerea integrității tegumentului </a:t>
            </a:r>
          </a:p>
          <a:p>
            <a:r>
              <a:rPr lang="ro-RO" dirty="0" smtClean="0"/>
              <a:t>Asepsie şi antisepsie riguroase</a:t>
            </a:r>
          </a:p>
          <a:p>
            <a:r>
              <a:rPr lang="ro-RO" dirty="0" smtClean="0"/>
              <a:t>Identificarea precoce a leziunilor iniţiale</a:t>
            </a:r>
            <a:endParaRPr lang="en-US" dirty="0" smtClean="0"/>
          </a:p>
          <a:p>
            <a:r>
              <a:rPr lang="ro-RO" dirty="0" smtClean="0"/>
              <a:t>Promovarea intervențiilor adecvate în tratamentul escarelor existente, evitarea progresiei de la stadii 1 şi 2 la stadii mai avansate și minimalizarea infecţiilor</a:t>
            </a:r>
          </a:p>
          <a:p>
            <a:r>
              <a:rPr lang="ro-RO" dirty="0" smtClean="0"/>
              <a:t>Tratamentul agresiv al formelor complicate</a:t>
            </a:r>
            <a:endParaRPr lang="en-US" dirty="0" smtClean="0"/>
          </a:p>
          <a:p>
            <a:r>
              <a:rPr lang="ro-RO" dirty="0" smtClean="0"/>
              <a:t>Monitorizarea și reevaluarea rezultatelor.</a:t>
            </a:r>
            <a:endParaRPr lang="en-US" dirty="0" smtClean="0"/>
          </a:p>
          <a:p>
            <a:endParaRPr lang="ro-RO" dirty="0"/>
          </a:p>
        </p:txBody>
      </p:sp>
      <p:pic>
        <p:nvPicPr>
          <p:cNvPr id="4" name="Picture 2" descr="http://t0.gstatic.com/images?q=tbn:ANd9GcTgYgJkDbxq5eLgpUIyyM-vOrSTHN0XjegOYklGvk8_Wi5-YTUU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142853"/>
            <a:ext cx="1500198" cy="12144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74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/>
              <a:t>profilaxi</a:t>
            </a:r>
            <a:r>
              <a:rPr lang="ro-RO" b="1" dirty="0" smtClean="0"/>
              <a:t>a escarelor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8282" y="1357298"/>
            <a:ext cx="7929618" cy="511665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o-RO" b="1" dirty="0" smtClean="0">
                <a:solidFill>
                  <a:srgbClr val="C00000"/>
                </a:solidFill>
                <a:latin typeface="Trebuchet MS" pitchFamily="34" charset="0"/>
              </a:rPr>
              <a:t>mobilizarea şi schimbarea poziţiei pacientului, la </a:t>
            </a: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o-RO" b="1" dirty="0" smtClean="0">
                <a:solidFill>
                  <a:srgbClr val="C00000"/>
                </a:solidFill>
                <a:latin typeface="Trebuchet MS" pitchFamily="34" charset="0"/>
              </a:rPr>
              <a:t>1-2 ore</a:t>
            </a:r>
            <a:r>
              <a:rPr lang="ro-RO" dirty="0" smtClean="0"/>
              <a:t>, în funcţie de nivelul de risc</a:t>
            </a:r>
            <a:r>
              <a:rPr lang="en-US" dirty="0" smtClean="0"/>
              <a:t>,</a:t>
            </a:r>
            <a:r>
              <a:rPr lang="ro-RO" dirty="0" smtClean="0"/>
              <a:t> luând în calcul vârsta şi starea pacientului 					</a:t>
            </a:r>
            <a:r>
              <a:rPr lang="ro-RO" b="1" i="1" dirty="0" smtClean="0">
                <a:solidFill>
                  <a:srgbClr val="FF0000"/>
                </a:solidFill>
              </a:rPr>
              <a:t>Notarea în F.O. pentru a se asigura continuitatea</a:t>
            </a:r>
            <a:r>
              <a:rPr lang="ro-RO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reducerea duratei presiunii în punctele de sprijin mobilizarea activă</a:t>
            </a:r>
            <a:r>
              <a:rPr lang="en-US" dirty="0" smtClean="0"/>
              <a:t>/</a:t>
            </a:r>
            <a:r>
              <a:rPr lang="ro-RO" dirty="0" smtClean="0"/>
              <a:t>pasivă cu favorizarea circulaţie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prevenirea poziţiilor vicioase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încurajarea pacientului de a participa la mobilizare, de a avea o atitudine pro-activă, de a se repoziţiona la 15 </a:t>
            </a:r>
            <a:r>
              <a:rPr lang="en-US" dirty="0" smtClean="0"/>
              <a:t>-</a:t>
            </a:r>
            <a:r>
              <a:rPr lang="ro-RO" dirty="0" smtClean="0"/>
              <a:t>30 min.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/>
              <a:t> alternarea poziţiilor în stând pe scaun şi pat</a:t>
            </a:r>
            <a:endParaRPr lang="ro-RO" dirty="0"/>
          </a:p>
        </p:txBody>
      </p:sp>
      <p:pic>
        <p:nvPicPr>
          <p:cNvPr id="4" name="Picture 2" descr="http://t0.gstatic.com/images?q=tbn:ANd9GcTgYgJkDbxq5eLgpUIyyM-vOrSTHN0XjegOYklGvk8_Wi5-YTUU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142852"/>
            <a:ext cx="1643074" cy="12144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80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9956800" cy="327147"/>
          </a:xfrm>
        </p:spPr>
        <p:txBody>
          <a:bodyPr>
            <a:normAutofit fontScale="90000"/>
          </a:bodyPr>
          <a:lstStyle/>
          <a:p>
            <a:endParaRPr lang="ro-RO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0970178"/>
              </p:ext>
            </p:extLst>
          </p:nvPr>
        </p:nvGraphicFramePr>
        <p:xfrm>
          <a:off x="609600" y="274637"/>
          <a:ext cx="9956800" cy="182563"/>
        </p:xfrm>
        <a:graphic>
          <a:graphicData uri="http://schemas.openxmlformats.org/drawingml/2006/table">
            <a:tbl>
              <a:tblPr/>
              <a:tblGrid>
                <a:gridCol w="995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 SI PRENUME PACIENT……………………………………………………………………………….   FO……………………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51579"/>
              </p:ext>
            </p:extLst>
          </p:nvPr>
        </p:nvGraphicFramePr>
        <p:xfrm>
          <a:off x="750275" y="731835"/>
          <a:ext cx="9292494" cy="5744484"/>
        </p:xfrm>
        <a:graphic>
          <a:graphicData uri="http://schemas.openxmlformats.org/drawingml/2006/table">
            <a:tbl>
              <a:tblPr/>
              <a:tblGrid>
                <a:gridCol w="593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55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1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08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36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4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952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5525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98243"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de mobilizare</a:t>
                      </a:r>
                      <a:endParaRPr lang="ro-R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8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Data/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Toaleta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Schimbări de poziţii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Plimbare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Semnatura asistent medical si infirmiera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Observatii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3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Locală/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partiala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generală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şezând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şezând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DLS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DLD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singur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insotit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 mijloc de sustinere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52" marR="5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DG</a:t>
            </a:r>
            <a:r>
              <a:rPr kumimoji="0" lang="ro-RO" altLang="ro-RO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p</a:t>
            </a:r>
            <a:r>
              <a:rPr lang="en-US" sz="2800" b="1" dirty="0" err="1">
                <a:latin typeface="+mn-lt"/>
              </a:rPr>
              <a:t>lan</a:t>
            </a:r>
            <a:r>
              <a:rPr lang="en-US" sz="2800" b="1" dirty="0">
                <a:latin typeface="+mn-lt"/>
              </a:rPr>
              <a:t> </a:t>
            </a:r>
            <a:r>
              <a:rPr lang="ro-RO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de </a:t>
            </a:r>
            <a:r>
              <a:rPr lang="ro-RO" sz="2800" b="1" dirty="0">
                <a:latin typeface="+mn-lt"/>
              </a:rPr>
              <a:t> îngrijire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071546"/>
            <a:ext cx="7467600" cy="540240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err="1" smtClean="0">
                <a:cs typeface="Arial" pitchFamily="34" charset="0"/>
              </a:rPr>
              <a:t>Planul</a:t>
            </a:r>
            <a:r>
              <a:rPr lang="en-US" dirty="0" smtClean="0">
                <a:cs typeface="Arial" pitchFamily="34" charset="0"/>
              </a:rPr>
              <a:t> de </a:t>
            </a:r>
            <a:r>
              <a:rPr lang="ro-RO" dirty="0" err="1" smtClean="0">
                <a:cs typeface="Arial" pitchFamily="34" charset="0"/>
              </a:rPr>
              <a:t>î</a:t>
            </a:r>
            <a:r>
              <a:rPr lang="en-US" dirty="0" err="1" smtClean="0">
                <a:cs typeface="Arial" pitchFamily="34" charset="0"/>
              </a:rPr>
              <a:t>ngrijire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trebuie</a:t>
            </a:r>
            <a:r>
              <a:rPr lang="en-US" dirty="0" smtClean="0">
                <a:cs typeface="Arial" pitchFamily="34" charset="0"/>
              </a:rPr>
              <a:t> s</a:t>
            </a:r>
            <a:r>
              <a:rPr lang="ro-RO" dirty="0" smtClean="0">
                <a:cs typeface="Arial" pitchFamily="34" charset="0"/>
              </a:rPr>
              <a:t>ă</a:t>
            </a:r>
            <a:r>
              <a:rPr lang="en-US" dirty="0" smtClean="0">
                <a:cs typeface="Arial" pitchFamily="34" charset="0"/>
              </a:rPr>
              <a:t> se </a:t>
            </a:r>
            <a:r>
              <a:rPr lang="en-US" dirty="0" err="1" smtClean="0">
                <a:cs typeface="Arial" pitchFamily="34" charset="0"/>
              </a:rPr>
              <a:t>bazeze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pe</a:t>
            </a:r>
            <a:r>
              <a:rPr lang="en-US" dirty="0" smtClean="0">
                <a:cs typeface="Arial" pitchFamily="34" charset="0"/>
              </a:rPr>
              <a:t>: </a:t>
            </a:r>
          </a:p>
          <a:p>
            <a:pPr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Evaluarea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riscului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ro-RO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o-RO" dirty="0" smtClean="0">
                <a:solidFill>
                  <a:srgbClr val="FF0000"/>
                </a:solidFill>
                <a:cs typeface="Arial" pitchFamily="34" charset="0"/>
              </a:rPr>
              <a:t>Profilaxie!! </a:t>
            </a: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Evaluarea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pl</a:t>
            </a:r>
            <a:r>
              <a:rPr lang="ro-RO" dirty="0" smtClean="0">
                <a:solidFill>
                  <a:srgbClr val="FF0000"/>
                </a:solidFill>
                <a:cs typeface="Arial" pitchFamily="34" charset="0"/>
              </a:rPr>
              <a:t>ă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gii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/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stadializare</a:t>
            </a: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cs typeface="Arial" pitchFamily="34" charset="0"/>
              </a:rPr>
              <a:t>Debridarea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cs typeface="Arial" pitchFamily="34" charset="0"/>
              </a:rPr>
              <a:t>Identificarea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tratarea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si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eliminarea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infec</a:t>
            </a:r>
            <a:r>
              <a:rPr lang="ro-RO" dirty="0" smtClean="0">
                <a:cs typeface="Arial" pitchFamily="34" charset="0"/>
              </a:rPr>
              <a:t>ţ</a:t>
            </a:r>
            <a:r>
              <a:rPr lang="en-US" dirty="0" err="1" smtClean="0">
                <a:cs typeface="Arial" pitchFamily="34" charset="0"/>
              </a:rPr>
              <a:t>iei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cs typeface="Arial" pitchFamily="34" charset="0"/>
              </a:rPr>
              <a:t>Identificarea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ro-RO" dirty="0" err="1" smtClean="0">
                <a:cs typeface="Arial" pitchFamily="34" charset="0"/>
              </a:rPr>
              <a:t>ş</a:t>
            </a:r>
            <a:r>
              <a:rPr lang="en-US" dirty="0" err="1" smtClean="0">
                <a:cs typeface="Arial" pitchFamily="34" charset="0"/>
              </a:rPr>
              <a:t>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monitorizarea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cavit</a:t>
            </a:r>
            <a:r>
              <a:rPr lang="ro-RO" dirty="0" err="1" smtClean="0">
                <a:cs typeface="Arial" pitchFamily="34" charset="0"/>
              </a:rPr>
              <a:t>ăţ</a:t>
            </a:r>
            <a:r>
              <a:rPr lang="en-US" dirty="0" err="1" smtClean="0">
                <a:cs typeface="Arial" pitchFamily="34" charset="0"/>
              </a:rPr>
              <a:t>ilor</a:t>
            </a:r>
            <a:r>
              <a:rPr lang="en-US" dirty="0" smtClean="0">
                <a:cs typeface="Arial" pitchFamily="34" charset="0"/>
              </a:rPr>
              <a:t> din </a:t>
            </a:r>
            <a:r>
              <a:rPr lang="en-US" dirty="0" err="1" smtClean="0">
                <a:cs typeface="Arial" pitchFamily="34" charset="0"/>
              </a:rPr>
              <a:t>patul</a:t>
            </a:r>
            <a:r>
              <a:rPr lang="en-US" dirty="0" smtClean="0">
                <a:cs typeface="Arial" pitchFamily="34" charset="0"/>
              </a:rPr>
              <a:t> pl</a:t>
            </a:r>
            <a:r>
              <a:rPr lang="ro-RO" dirty="0" smtClean="0">
                <a:cs typeface="Arial" pitchFamily="34" charset="0"/>
              </a:rPr>
              <a:t>ă</a:t>
            </a:r>
            <a:r>
              <a:rPr lang="en-US" dirty="0" err="1" smtClean="0">
                <a:cs typeface="Arial" pitchFamily="34" charset="0"/>
              </a:rPr>
              <a:t>gii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Absorb</a:t>
            </a:r>
            <a:r>
              <a:rPr lang="ro-RO" dirty="0" smtClean="0">
                <a:cs typeface="Arial" pitchFamily="34" charset="0"/>
              </a:rPr>
              <a:t>ţ</a:t>
            </a:r>
            <a:r>
              <a:rPr lang="en-US" dirty="0" err="1" smtClean="0">
                <a:cs typeface="Arial" pitchFamily="34" charset="0"/>
              </a:rPr>
              <a:t>ia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exudatului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cs typeface="Arial" pitchFamily="34" charset="0"/>
              </a:rPr>
              <a:t>Promovarea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vindec</a:t>
            </a:r>
            <a:r>
              <a:rPr lang="ro-RO" dirty="0" smtClean="0">
                <a:cs typeface="Arial" pitchFamily="34" charset="0"/>
              </a:rPr>
              <a:t>ă</a:t>
            </a:r>
            <a:r>
              <a:rPr lang="en-US" dirty="0" err="1" smtClean="0">
                <a:cs typeface="Arial" pitchFamily="34" charset="0"/>
              </a:rPr>
              <a:t>rii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ro-RO" dirty="0" smtClean="0">
                <a:cs typeface="Arial" pitchFamily="34" charset="0"/>
              </a:rPr>
              <a:t>î</a:t>
            </a:r>
            <a:r>
              <a:rPr lang="en-US" dirty="0" smtClean="0">
                <a:cs typeface="Arial" pitchFamily="34" charset="0"/>
              </a:rPr>
              <a:t>n </a:t>
            </a:r>
            <a:r>
              <a:rPr lang="en-US" dirty="0" err="1" smtClean="0">
                <a:cs typeface="Arial" pitchFamily="34" charset="0"/>
              </a:rPr>
              <a:t>mediu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umed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cs typeface="Arial" pitchFamily="34" charset="0"/>
              </a:rPr>
              <a:t>Favorizarea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temperaturii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optime</a:t>
            </a:r>
            <a:r>
              <a:rPr lang="en-US" dirty="0" smtClean="0">
                <a:cs typeface="Arial" pitchFamily="34" charset="0"/>
              </a:rPr>
              <a:t> la </a:t>
            </a:r>
            <a:r>
              <a:rPr lang="en-US" dirty="0" err="1" smtClean="0">
                <a:cs typeface="Arial" pitchFamily="34" charset="0"/>
              </a:rPr>
              <a:t>nivelul</a:t>
            </a:r>
            <a:r>
              <a:rPr lang="en-US" dirty="0" smtClean="0">
                <a:cs typeface="Arial" pitchFamily="34" charset="0"/>
              </a:rPr>
              <a:t> pl</a:t>
            </a:r>
            <a:r>
              <a:rPr lang="ro-RO" dirty="0" smtClean="0">
                <a:cs typeface="Arial" pitchFamily="34" charset="0"/>
              </a:rPr>
              <a:t>ă</a:t>
            </a:r>
            <a:r>
              <a:rPr lang="en-US" dirty="0" err="1" smtClean="0">
                <a:cs typeface="Arial" pitchFamily="34" charset="0"/>
              </a:rPr>
              <a:t>gii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cs typeface="Arial" pitchFamily="34" charset="0"/>
              </a:rPr>
              <a:t>Securizarea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procesului</a:t>
            </a:r>
            <a:r>
              <a:rPr lang="en-US" dirty="0" smtClean="0">
                <a:cs typeface="Arial" pitchFamily="34" charset="0"/>
              </a:rPr>
              <a:t> de </a:t>
            </a:r>
            <a:r>
              <a:rPr lang="en-US" dirty="0" err="1" smtClean="0">
                <a:cs typeface="Arial" pitchFamily="34" charset="0"/>
              </a:rPr>
              <a:t>vindecare</a:t>
            </a:r>
            <a:endParaRPr lang="en-US" dirty="0" smtClean="0">
              <a:cs typeface="Arial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846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54032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/>
              <a:t>profilaxi</a:t>
            </a:r>
            <a:r>
              <a:rPr lang="ro-RO" b="1" dirty="0" smtClean="0"/>
              <a:t>a escarelor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615262" cy="4873752"/>
          </a:xfrm>
        </p:spPr>
        <p:txBody>
          <a:bodyPr>
            <a:normAutofit/>
          </a:bodyPr>
          <a:lstStyle/>
          <a:p>
            <a:r>
              <a:rPr lang="ro-RO" dirty="0" smtClean="0"/>
              <a:t>Evitarea frecării şi a forfecării, posturi care să reducă presiunea în zonele cu risc 	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   </a:t>
            </a:r>
            <a:r>
              <a:rPr lang="ro-RO" b="1" i="1" dirty="0" smtClean="0">
                <a:solidFill>
                  <a:srgbClr val="FF0000"/>
                </a:solidFill>
              </a:rPr>
              <a:t>Nicio poziţie nu este considerată ideală</a:t>
            </a:r>
            <a:r>
              <a:rPr lang="ro-RO" b="1" dirty="0" smtClean="0"/>
              <a:t> </a:t>
            </a:r>
            <a:r>
              <a:rPr lang="ro-RO" b="1" i="1" dirty="0" smtClean="0">
                <a:solidFill>
                  <a:srgbClr val="FF0000"/>
                </a:solidFill>
              </a:rPr>
              <a:t>!!!</a:t>
            </a:r>
            <a:r>
              <a:rPr lang="ro-RO" dirty="0" smtClean="0"/>
              <a:t>									</a:t>
            </a:r>
          </a:p>
          <a:p>
            <a:pPr marL="0" indent="0">
              <a:buNone/>
            </a:pPr>
            <a:r>
              <a:rPr lang="ro-RO" i="1" dirty="0" smtClean="0"/>
              <a:t>Decubit dorsal alternând cu </a:t>
            </a:r>
            <a:r>
              <a:rPr lang="ro-RO" i="1" u="sng" dirty="0" smtClean="0"/>
              <a:t>decubit lateral la 30 grade</a:t>
            </a:r>
            <a:r>
              <a:rPr lang="ro-RO" i="1" dirty="0" smtClean="0"/>
              <a:t> faţă de planul orizontal al patului reduce presiunea ischiatică, dar necesită ridicarea picioarelor şi utilizarea accesoriilor de fixare.</a:t>
            </a:r>
            <a:endParaRPr lang="ro-RO" i="1" dirty="0"/>
          </a:p>
        </p:txBody>
      </p:sp>
      <p:pic>
        <p:nvPicPr>
          <p:cNvPr id="4" name="Picture 2" descr="http://t0.gstatic.com/images?q=tbn:ANd9GcTgYgJkDbxq5eLgpUIyyM-vOrSTHN0XjegOYklGvk8_Wi5-YTUU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142853"/>
            <a:ext cx="1643074" cy="12144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19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profilaxi</a:t>
            </a:r>
            <a:r>
              <a:rPr lang="ro-RO" b="1" dirty="0" smtClean="0"/>
              <a:t>a escarelor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85860"/>
            <a:ext cx="7467600" cy="5429288"/>
          </a:xfrm>
        </p:spPr>
        <p:txBody>
          <a:bodyPr>
            <a:normAutofit/>
          </a:bodyPr>
          <a:lstStyle/>
          <a:p>
            <a:r>
              <a:rPr lang="ro-RO" dirty="0" smtClean="0"/>
              <a:t>Igiena </a:t>
            </a:r>
            <a:r>
              <a:rPr lang="ro-RO" dirty="0" err="1" smtClean="0"/>
              <a:t>pielii-</a:t>
            </a:r>
            <a:r>
              <a:rPr lang="ro-RO" dirty="0" smtClean="0"/>
              <a:t> generală, locală –zonele cu risc, igienă intimă.						</a:t>
            </a:r>
          </a:p>
          <a:p>
            <a:r>
              <a:rPr lang="ro-RO" dirty="0" smtClean="0"/>
              <a:t> Îngrijirea pacienţilor cu incontinenţă urinară şi de materii fecale						</a:t>
            </a:r>
            <a:r>
              <a:rPr lang="ro-RO" b="1" i="1" dirty="0" smtClean="0">
                <a:solidFill>
                  <a:srgbClr val="FF0000"/>
                </a:solidFill>
              </a:rPr>
              <a:t> Nu se aplică gheaţă sau comprese calde!		 Nu se face masajul zonelor!		</a:t>
            </a:r>
            <a:r>
              <a:rPr lang="ro-RO" b="1" dirty="0" smtClean="0"/>
              <a:t>	</a:t>
            </a:r>
            <a:r>
              <a:rPr lang="ro-RO" dirty="0" smtClean="0"/>
              <a:t>        Se poate aplica un masaj </a:t>
            </a:r>
            <a:r>
              <a:rPr lang="en-US" u="sng" dirty="0" err="1" smtClean="0"/>
              <a:t>delicat</a:t>
            </a:r>
            <a:r>
              <a:rPr lang="ro-RO" dirty="0" smtClean="0"/>
              <a:t> care să respecte câteva principii</a:t>
            </a:r>
            <a:r>
              <a:rPr lang="en-US" dirty="0" smtClean="0"/>
              <a:t>:</a:t>
            </a:r>
            <a:r>
              <a:rPr lang="ro-RO" dirty="0" smtClean="0"/>
              <a:t> </a:t>
            </a:r>
            <a:r>
              <a:rPr lang="ro-RO" dirty="0" err="1" smtClean="0"/>
              <a:t>-piele</a:t>
            </a:r>
            <a:r>
              <a:rPr lang="ro-RO" dirty="0" smtClean="0"/>
              <a:t> curată 					      </a:t>
            </a:r>
            <a:r>
              <a:rPr lang="en-US" dirty="0" smtClean="0"/>
              <a:t> </a:t>
            </a:r>
            <a:r>
              <a:rPr lang="ro-RO" dirty="0" err="1" smtClean="0"/>
              <a:t>-masaj</a:t>
            </a:r>
            <a:r>
              <a:rPr lang="ro-RO" dirty="0" smtClean="0"/>
              <a:t> cu degetele sau palma desfăcută 		      </a:t>
            </a:r>
            <a:r>
              <a:rPr lang="en-US" dirty="0" smtClean="0"/>
              <a:t> </a:t>
            </a:r>
            <a:r>
              <a:rPr lang="ro-RO" dirty="0" err="1" smtClean="0"/>
              <a:t>-fără</a:t>
            </a:r>
            <a:r>
              <a:rPr lang="ro-RO" dirty="0" smtClean="0"/>
              <a:t> a produce zone de depresiune ale pielii 	      </a:t>
            </a:r>
            <a:r>
              <a:rPr lang="en-US" dirty="0" smtClean="0"/>
              <a:t> </a:t>
            </a:r>
            <a:r>
              <a:rPr lang="ro-RO" dirty="0" err="1" smtClean="0"/>
              <a:t>-folosind</a:t>
            </a:r>
            <a:r>
              <a:rPr lang="ro-RO" dirty="0" smtClean="0"/>
              <a:t> o cremă neutră				       -1-2 minute zonă					       </a:t>
            </a:r>
            <a:r>
              <a:rPr lang="ro-RO" dirty="0" err="1" smtClean="0"/>
              <a:t>-scop</a:t>
            </a:r>
            <a:r>
              <a:rPr lang="ro-RO" dirty="0" smtClean="0"/>
              <a:t> profilactic		                                      	       </a:t>
            </a:r>
            <a:r>
              <a:rPr lang="ro-RO" dirty="0" err="1" smtClean="0"/>
              <a:t>-favorizarea</a:t>
            </a:r>
            <a:r>
              <a:rPr lang="ro-RO" dirty="0" smtClean="0"/>
              <a:t> micro-circulaţiei</a:t>
            </a:r>
            <a:endParaRPr lang="ro-RO" dirty="0"/>
          </a:p>
        </p:txBody>
      </p:sp>
      <p:pic>
        <p:nvPicPr>
          <p:cNvPr id="4" name="Picture 5" descr="Effleur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94" y="5214950"/>
            <a:ext cx="321471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0.gstatic.com/images?q=tbn:ANd9GcTgYgJkDbxq5eLgpUIyyM-vOrSTHN0XjegOYklGvk8_Wi5-YTUU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142853"/>
            <a:ext cx="1643074" cy="12144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53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profilaxi</a:t>
            </a:r>
            <a:r>
              <a:rPr lang="ro-RO" b="1" dirty="0" smtClean="0"/>
              <a:t>a escarelor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o-RO" dirty="0" smtClean="0"/>
              <a:t>Masajul este contraindicat total</a:t>
            </a:r>
            <a:r>
              <a:rPr lang="en-US" dirty="0" smtClean="0"/>
              <a:t>							</a:t>
            </a:r>
            <a:r>
              <a:rPr lang="ro-RO" dirty="0" smtClean="0"/>
              <a:t> 				</a:t>
            </a:r>
          </a:p>
          <a:p>
            <a:pPr marL="0" indent="0">
              <a:buNone/>
            </a:pPr>
            <a:r>
              <a:rPr lang="ro-RO" dirty="0" smtClean="0"/>
              <a:t>-pe zone cu leziuni ale pielii										                         	</a:t>
            </a:r>
          </a:p>
          <a:p>
            <a:pPr marL="0" indent="0">
              <a:buNone/>
            </a:pPr>
            <a:r>
              <a:rPr lang="ro-RO" dirty="0" smtClean="0"/>
              <a:t>-zone cu procese inflamatorii	</a:t>
            </a:r>
          </a:p>
          <a:p>
            <a:pPr marL="0" indent="0">
              <a:buNone/>
            </a:pPr>
            <a:r>
              <a:rPr lang="ro-RO" dirty="0" smtClean="0"/>
              <a:t>										</a:t>
            </a:r>
          </a:p>
          <a:p>
            <a:pPr marL="0" indent="0">
              <a:buNone/>
            </a:pPr>
            <a:r>
              <a:rPr lang="ro-RO" dirty="0" smtClean="0"/>
              <a:t>-eritem persistent la presiune </a:t>
            </a:r>
            <a:r>
              <a:rPr lang="en-US" dirty="0" smtClean="0"/>
              <a:t>(</a:t>
            </a:r>
            <a:r>
              <a:rPr lang="ro-RO" dirty="0" smtClean="0"/>
              <a:t>escară stadiu </a:t>
            </a:r>
            <a:r>
              <a:rPr lang="en-US" dirty="0" smtClean="0"/>
              <a:t>1)</a:t>
            </a:r>
            <a:endParaRPr lang="ro-RO" dirty="0"/>
          </a:p>
        </p:txBody>
      </p:sp>
      <p:pic>
        <p:nvPicPr>
          <p:cNvPr id="5" name="Picture 5" descr="Effleur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4" y="4500570"/>
            <a:ext cx="32861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0.gstatic.com/images?q=tbn:ANd9GcTgYgJkDbxq5eLgpUIyyM-vOrSTHN0XjegOYklGvk8_Wi5-YTUUD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142853"/>
            <a:ext cx="1643074" cy="12144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55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profilaxi</a:t>
            </a:r>
            <a:r>
              <a:rPr lang="ro-RO" b="1" dirty="0" smtClean="0"/>
              <a:t>a escarelor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Schimbarea</a:t>
            </a:r>
            <a:r>
              <a:rPr lang="en-US" dirty="0" smtClean="0"/>
              <a:t> </a:t>
            </a:r>
            <a:r>
              <a:rPr lang="en-US" dirty="0" err="1" smtClean="0"/>
              <a:t>lenjeriei</a:t>
            </a:r>
            <a:r>
              <a:rPr lang="en-US" dirty="0" smtClean="0"/>
              <a:t> de pat </a:t>
            </a:r>
            <a:r>
              <a:rPr lang="ro-RO" dirty="0" smtClean="0"/>
              <a:t>şi de corp</a:t>
            </a:r>
          </a:p>
          <a:p>
            <a:r>
              <a:rPr lang="ro-RO" dirty="0" smtClean="0"/>
              <a:t> Îndepărtarea firmiturilor, resturi de ghips sau alte particule solide de pe lenjerie </a:t>
            </a:r>
          </a:p>
          <a:p>
            <a:r>
              <a:rPr lang="ro-RO" dirty="0" smtClean="0"/>
              <a:t>Suporturi de prevenire saltele </a:t>
            </a:r>
            <a:r>
              <a:rPr lang="ro-RO" dirty="0" err="1" smtClean="0"/>
              <a:t>antiescară</a:t>
            </a:r>
            <a:r>
              <a:rPr lang="ro-RO" dirty="0" smtClean="0"/>
              <a:t>, perne</a:t>
            </a:r>
          </a:p>
          <a:p>
            <a:r>
              <a:rPr lang="ro-RO" dirty="0" smtClean="0"/>
              <a:t>Hidratare corespunzătoare 1,5 l</a:t>
            </a:r>
            <a:r>
              <a:rPr lang="en-US" dirty="0" smtClean="0"/>
              <a:t>/</a:t>
            </a:r>
            <a:r>
              <a:rPr lang="ro-RO" dirty="0" smtClean="0"/>
              <a:t>zi</a:t>
            </a:r>
          </a:p>
          <a:p>
            <a:r>
              <a:rPr lang="ro-RO" dirty="0" smtClean="0"/>
              <a:t>Prevenirea </a:t>
            </a:r>
            <a:r>
              <a:rPr lang="ro-RO" dirty="0" err="1" smtClean="0"/>
              <a:t>incontineţelor</a:t>
            </a:r>
            <a:r>
              <a:rPr lang="ro-RO" dirty="0" smtClean="0"/>
              <a:t> şi luarea de măsuri în cazul apariţiei lor. Determinarea cauzelor</a:t>
            </a:r>
          </a:p>
          <a:p>
            <a:r>
              <a:rPr lang="ro-RO" dirty="0" smtClean="0"/>
              <a:t>Monitorizarea stării generale </a:t>
            </a:r>
          </a:p>
          <a:p>
            <a:r>
              <a:rPr lang="ro-RO" dirty="0" smtClean="0"/>
              <a:t>Educarea pacientului şi a familiei sale în sensul mobilizării</a:t>
            </a:r>
            <a:r>
              <a:rPr lang="en-US" dirty="0" smtClean="0"/>
              <a:t>,</a:t>
            </a:r>
            <a:r>
              <a:rPr lang="ro-RO" dirty="0" smtClean="0"/>
              <a:t> participării la prevenţie</a:t>
            </a:r>
            <a:r>
              <a:rPr lang="en-US" dirty="0" smtClean="0"/>
              <a:t>, </a:t>
            </a:r>
            <a:r>
              <a:rPr lang="en-US" dirty="0" err="1" smtClean="0"/>
              <a:t>autoinspec</a:t>
            </a:r>
            <a:r>
              <a:rPr lang="ro-RO" dirty="0" err="1" smtClean="0"/>
              <a:t>ţia</a:t>
            </a:r>
            <a:r>
              <a:rPr lang="ro-RO" dirty="0" smtClean="0"/>
              <a:t> zonelor cu risc </a:t>
            </a:r>
          </a:p>
          <a:p>
            <a:r>
              <a:rPr lang="ro-RO" dirty="0" err="1" smtClean="0"/>
              <a:t>Asiguarea</a:t>
            </a:r>
            <a:r>
              <a:rPr lang="ro-RO" dirty="0" smtClean="0"/>
              <a:t> continuităţii îngrijirilor</a:t>
            </a:r>
            <a:endParaRPr lang="ro-RO" dirty="0"/>
          </a:p>
        </p:txBody>
      </p:sp>
      <p:pic>
        <p:nvPicPr>
          <p:cNvPr id="4" name="Picture 2" descr="http://t0.gstatic.com/images?q=tbn:ANd9GcTgYgJkDbxq5eLgpUIyyM-vOrSTHN0XjegOYklGvk8_Wi5-YTUU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142853"/>
            <a:ext cx="1643074" cy="12144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56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profilaxi</a:t>
            </a:r>
            <a:r>
              <a:rPr lang="ro-RO" b="1" dirty="0" smtClean="0"/>
              <a:t>a escarelor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3815" y="1357298"/>
            <a:ext cx="9112739" cy="50720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o-RO" dirty="0" smtClean="0"/>
              <a:t>Menţinerea echilibrului nutriţional			     </a:t>
            </a:r>
            <a:r>
              <a:rPr lang="en-US" dirty="0" smtClean="0"/>
              <a:t>	</a:t>
            </a:r>
            <a:endParaRPr lang="ro-R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o-RO" dirty="0" smtClean="0"/>
              <a:t>  -corectarea stărilor de malnutriţie </a:t>
            </a:r>
            <a:r>
              <a:rPr lang="en-US" dirty="0" smtClean="0"/>
              <a:t>(</a:t>
            </a:r>
            <a:r>
              <a:rPr lang="ro-RO" dirty="0" smtClean="0"/>
              <a:t>2000 kcal</a:t>
            </a:r>
            <a:r>
              <a:rPr lang="en-US" dirty="0" smtClean="0"/>
              <a:t>/</a:t>
            </a:r>
            <a:r>
              <a:rPr lang="ro-RO" dirty="0" smtClean="0"/>
              <a:t> zi</a:t>
            </a:r>
            <a:r>
              <a:rPr lang="en-US" dirty="0" smtClean="0"/>
              <a:t>)</a:t>
            </a:r>
            <a:r>
              <a:rPr lang="ro-RO" dirty="0" smtClean="0"/>
              <a:t>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RO" dirty="0" smtClean="0"/>
              <a:t>  -măsurarea </a:t>
            </a:r>
            <a:r>
              <a:rPr lang="ro-RO" dirty="0" err="1" smtClean="0"/>
              <a:t>cantitaţilor</a:t>
            </a:r>
            <a:r>
              <a:rPr lang="ro-RO" dirty="0" smtClean="0"/>
              <a:t> de alimente ingerate		     </a:t>
            </a:r>
            <a:r>
              <a:rPr lang="en-US" dirty="0" smtClean="0"/>
              <a:t>            </a:t>
            </a:r>
            <a:endParaRPr lang="ro-R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ro-RO" dirty="0" smtClean="0"/>
              <a:t> -urmărirea comportamentului de hrănire			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ro-RO" dirty="0" smtClean="0"/>
              <a:t> -asigurarea igienei cavităţii bucale			     </a:t>
            </a:r>
            <a:r>
              <a:rPr lang="en-US" dirty="0" smtClean="0"/>
              <a:t>	</a:t>
            </a:r>
            <a:endParaRPr lang="ro-R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ro-RO" dirty="0" smtClean="0"/>
              <a:t> -urmărirea curbei ponderale               </a:t>
            </a:r>
            <a:r>
              <a:rPr lang="en-US" dirty="0" smtClean="0"/>
              <a:t>			                     </a:t>
            </a:r>
            <a:endParaRPr lang="ro-R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ro-RO" dirty="0" smtClean="0"/>
              <a:t> -suplimentarea alimentării la nevoie oral, </a:t>
            </a:r>
            <a:r>
              <a:rPr lang="ro-RO" dirty="0" err="1" smtClean="0"/>
              <a:t>enteral</a:t>
            </a:r>
            <a:r>
              <a:rPr lang="ro-RO" dirty="0" smtClean="0"/>
              <a:t>, parenteral pentru corectarea deficitului de proteine,vitamine, oligoelemente </a:t>
            </a:r>
            <a:r>
              <a:rPr lang="en-US" dirty="0" smtClean="0"/>
              <a:t>	</a:t>
            </a:r>
            <a:endParaRPr lang="ro-RO" dirty="0"/>
          </a:p>
          <a:p>
            <a:pPr marL="0" indent="0"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ro-RO" dirty="0" smtClean="0"/>
              <a:t>-colaborare între medic curant, nutriţionist, asistent medical, familie</a:t>
            </a:r>
            <a:endParaRPr lang="ro-RO" dirty="0"/>
          </a:p>
        </p:txBody>
      </p:sp>
      <p:pic>
        <p:nvPicPr>
          <p:cNvPr id="5" name="Picture 2" descr="http://t0.gstatic.com/images?q=tbn:ANd9GcTgYgJkDbxq5eLgpUIyyM-vOrSTHN0XjegOYklGvk8_Wi5-YTUU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142853"/>
            <a:ext cx="1643074" cy="12144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47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plaies-cicatrisation.hug-ge.ch/images/DSCN9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4" y="142876"/>
            <a:ext cx="8739187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9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428605"/>
            <a:ext cx="4800600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7" y="1785926"/>
            <a:ext cx="4257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45" y="3143248"/>
            <a:ext cx="4943475" cy="12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8810" y="4286256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37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JYL\ESCARRE\iconographie\DECU_LAT.JPG"/>
          <p:cNvPicPr>
            <a:picLocks noChangeAspect="1" noChangeArrowheads="1"/>
          </p:cNvPicPr>
          <p:nvPr/>
        </p:nvPicPr>
        <p:blipFill>
          <a:blip r:embed="rId2"/>
          <a:srcRect l="6194" t="12642" r="5327" b="8124"/>
          <a:stretch>
            <a:fillRect/>
          </a:stretch>
        </p:blipFill>
        <p:spPr bwMode="auto">
          <a:xfrm>
            <a:off x="1809720" y="1357298"/>
            <a:ext cx="82868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6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ng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52664" y="714357"/>
            <a:ext cx="6643733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9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3hom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5" y="1142985"/>
            <a:ext cx="742955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5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Dreptunghi 3"/>
          <p:cNvSpPr/>
          <p:nvPr/>
        </p:nvSpPr>
        <p:spPr>
          <a:xfrm>
            <a:off x="4569386" y="2990781"/>
            <a:ext cx="60673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SUCCES!</a:t>
            </a:r>
            <a:endParaRPr lang="ro-RO" sz="5400" b="1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AutoShape 2" descr="Imagini pentru MULTUM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" name="Substituent conținut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79939" y="750277"/>
            <a:ext cx="5033108" cy="40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7166"/>
            <a:ext cx="6872310" cy="62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zone predispuse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09720" y="1142984"/>
            <a:ext cx="371477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o-RO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1.regiunea occipital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2.ureche                                           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omoplat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apofize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spinoase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5.um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                                             6. cot                                        7.creasta iliac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8.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regiunea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sacral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coccis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9.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tuberozita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ischiale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10.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trohanter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11.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genunchi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12.maleole                           13.calcaneu                                        14.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degetele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picioarelor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stage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1620" y="1000108"/>
            <a:ext cx="4214842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0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594"/>
          </a:xfrm>
        </p:spPr>
        <p:txBody>
          <a:bodyPr/>
          <a:lstStyle/>
          <a:p>
            <a:pPr algn="ctr"/>
            <a:r>
              <a:rPr lang="en-US" b="1" dirty="0" err="1" smtClean="0"/>
              <a:t>caracteristicile</a:t>
            </a:r>
            <a:r>
              <a:rPr lang="en-US" b="1" dirty="0" smtClean="0"/>
              <a:t> </a:t>
            </a:r>
            <a:r>
              <a:rPr lang="en-US" b="1" dirty="0" err="1" smtClean="0"/>
              <a:t>pielii</a:t>
            </a:r>
            <a:r>
              <a:rPr lang="en-US" b="1" dirty="0" smtClean="0"/>
              <a:t> </a:t>
            </a:r>
            <a:r>
              <a:rPr lang="en-US" b="1" dirty="0" err="1" smtClean="0"/>
              <a:t>normale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8282" y="1214422"/>
            <a:ext cx="4643470" cy="49577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o-RO" dirty="0" smtClean="0"/>
              <a:t> </a:t>
            </a:r>
            <a:r>
              <a:rPr lang="en-US" dirty="0" smtClean="0"/>
              <a:t>-</a:t>
            </a:r>
            <a:r>
              <a:rPr lang="ro-RO" dirty="0" smtClean="0"/>
              <a:t>intactă şi fără leziuni abraziv</a:t>
            </a:r>
            <a:r>
              <a:rPr lang="en-US" dirty="0" smtClean="0"/>
              <a:t>e    -</a:t>
            </a:r>
            <a:r>
              <a:rPr lang="ro-RO" dirty="0" smtClean="0"/>
              <a:t>elastică şi fermă  </a:t>
            </a:r>
            <a:r>
              <a:rPr lang="en-US" dirty="0" smtClean="0"/>
              <a:t>		                                 -</a:t>
            </a:r>
            <a:r>
              <a:rPr lang="ro-RO" dirty="0" smtClean="0"/>
              <a:t>fără diferenţe de textură la palpare în diferite </a:t>
            </a:r>
            <a:r>
              <a:rPr lang="ro-RO" dirty="0" err="1" smtClean="0"/>
              <a:t>regini</a:t>
            </a:r>
            <a:r>
              <a:rPr lang="ro-RO" dirty="0" smtClean="0"/>
              <a:t> ale corpului </a:t>
            </a:r>
            <a:r>
              <a:rPr lang="en-US" dirty="0" smtClean="0"/>
              <a:t>			                     -</a:t>
            </a:r>
            <a:r>
              <a:rPr lang="ro-RO" dirty="0" smtClean="0"/>
              <a:t>coloraţie normală </a:t>
            </a:r>
            <a:r>
              <a:rPr lang="en-US" dirty="0" smtClean="0"/>
              <a:t>                                                              -</a:t>
            </a:r>
            <a:r>
              <a:rPr lang="ro-RO" dirty="0" smtClean="0"/>
              <a:t>caldă, moale, netedă la atingere</a:t>
            </a:r>
            <a:endParaRPr lang="ro-RO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8877" y="1714488"/>
            <a:ext cx="350046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08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8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0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7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8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0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7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48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0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5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5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5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5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5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59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1552</Words>
  <Application>Microsoft Office PowerPoint</Application>
  <PresentationFormat>Widescreen</PresentationFormat>
  <Paragraphs>603</Paragraphs>
  <Slides>63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130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Wingdings 2</vt:lpstr>
      <vt:lpstr>Temă Office</vt:lpstr>
      <vt:lpstr>Oriel</vt:lpstr>
      <vt:lpstr>1_Oriel</vt:lpstr>
      <vt:lpstr>2_Oriel</vt:lpstr>
      <vt:lpstr>3_Oriel</vt:lpstr>
      <vt:lpstr>4_Oriel</vt:lpstr>
      <vt:lpstr>5_Oriel</vt:lpstr>
      <vt:lpstr>6_Oriel</vt:lpstr>
      <vt:lpstr>7_Oriel</vt:lpstr>
      <vt:lpstr>8_Oriel</vt:lpstr>
      <vt:lpstr>9_Oriel</vt:lpstr>
      <vt:lpstr>10_Oriel</vt:lpstr>
      <vt:lpstr>11_Oriel</vt:lpstr>
      <vt:lpstr>12_Oriel</vt:lpstr>
      <vt:lpstr>13_Oriel</vt:lpstr>
      <vt:lpstr>14_Oriel</vt:lpstr>
      <vt:lpstr>15_Oriel</vt:lpstr>
      <vt:lpstr>16_Oriel</vt:lpstr>
      <vt:lpstr>17_Oriel</vt:lpstr>
      <vt:lpstr>18_Oriel</vt:lpstr>
      <vt:lpstr>19_Oriel</vt:lpstr>
      <vt:lpstr>20_Oriel</vt:lpstr>
      <vt:lpstr>21_Oriel</vt:lpstr>
      <vt:lpstr>22_Oriel</vt:lpstr>
      <vt:lpstr>23_Oriel</vt:lpstr>
      <vt:lpstr>24_Oriel</vt:lpstr>
      <vt:lpstr>25_Oriel</vt:lpstr>
      <vt:lpstr>26_Oriel</vt:lpstr>
      <vt:lpstr>27_Oriel</vt:lpstr>
      <vt:lpstr>28_Oriel</vt:lpstr>
      <vt:lpstr>29_Oriel</vt:lpstr>
      <vt:lpstr>30_Oriel</vt:lpstr>
      <vt:lpstr>31_Oriel</vt:lpstr>
      <vt:lpstr>32_Oriel</vt:lpstr>
      <vt:lpstr>33_Oriel</vt:lpstr>
      <vt:lpstr>34_Oriel</vt:lpstr>
      <vt:lpstr>35_Oriel</vt:lpstr>
      <vt:lpstr>36_Oriel</vt:lpstr>
      <vt:lpstr>37_Oriel</vt:lpstr>
      <vt:lpstr>38_Oriel</vt:lpstr>
      <vt:lpstr>39_Oriel</vt:lpstr>
      <vt:lpstr>40_Oriel</vt:lpstr>
      <vt:lpstr>41_Oriel</vt:lpstr>
      <vt:lpstr>42_Oriel</vt:lpstr>
      <vt:lpstr>43_Oriel</vt:lpstr>
      <vt:lpstr>44_Oriel</vt:lpstr>
      <vt:lpstr>45_Oriel</vt:lpstr>
      <vt:lpstr>46_Oriel</vt:lpstr>
      <vt:lpstr>47_Oriel</vt:lpstr>
      <vt:lpstr>48_Oriel</vt:lpstr>
      <vt:lpstr>49_Oriel</vt:lpstr>
      <vt:lpstr>50_Oriel</vt:lpstr>
      <vt:lpstr>51_Oriel</vt:lpstr>
      <vt:lpstr>52_Oriel</vt:lpstr>
      <vt:lpstr>53_Oriel</vt:lpstr>
      <vt:lpstr>54_Oriel</vt:lpstr>
      <vt:lpstr>55_Oriel</vt:lpstr>
      <vt:lpstr>59_Oriel</vt:lpstr>
      <vt:lpstr>Image Photo Editor</vt:lpstr>
      <vt:lpstr>ESCARELE DE DECUBIT  (ULCERELE DE PRESIUNE)</vt:lpstr>
      <vt:lpstr>PowerPoint Presentation</vt:lpstr>
      <vt:lpstr>PowerPoint Presentation</vt:lpstr>
      <vt:lpstr>Definiţie</vt:lpstr>
      <vt:lpstr> escarele   = ulcere de decubit                                          = ulcere de presiune                    Escară (escarre) = crustă  negricioasă care se formează în urma                     mortificării unor ţesuturi superficiale              ulceraţie =leziune a pielii, distrugere a unui ţesut  </vt:lpstr>
      <vt:lpstr>PowerPoint Presentation</vt:lpstr>
      <vt:lpstr>PowerPoint Presentation</vt:lpstr>
      <vt:lpstr>zone predispuse</vt:lpstr>
      <vt:lpstr>caracteristicile pielii normale</vt:lpstr>
      <vt:lpstr>patogenie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clasificarea cauzelor în formarea escarelor   I</vt:lpstr>
      <vt:lpstr>Clasificarea cauzelor în formarea escarelor  II</vt:lpstr>
      <vt:lpstr>factori de risc   i</vt:lpstr>
      <vt:lpstr>factori de risc</vt:lpstr>
      <vt:lpstr>factori de risc</vt:lpstr>
      <vt:lpstr>factori de risc</vt:lpstr>
      <vt:lpstr>factori de risc</vt:lpstr>
      <vt:lpstr>factori de risc</vt:lpstr>
      <vt:lpstr>clasificarea  escarelor- stadiul i</vt:lpstr>
      <vt:lpstr>clasificarea escarelor -stadiul i</vt:lpstr>
      <vt:lpstr>clasificarea escarelor -stadiul ii</vt:lpstr>
      <vt:lpstr>clasificarea escarelor- stadiul iii</vt:lpstr>
      <vt:lpstr>clasificarea  escarelor -stadiul iv</vt:lpstr>
      <vt:lpstr>clasificarea  escarelor - stadiu neclasificabil</vt:lpstr>
      <vt:lpstr>PowerPoint Presentation</vt:lpstr>
      <vt:lpstr>escară stadiu i</vt:lpstr>
      <vt:lpstr>escară stadiu ii</vt:lpstr>
      <vt:lpstr>escară stadiu iii</vt:lpstr>
      <vt:lpstr>escară stadiu iv</vt:lpstr>
      <vt:lpstr>PowerPoint Presentation</vt:lpstr>
      <vt:lpstr>      stadiu ?  </vt:lpstr>
      <vt:lpstr>caracteristici distinctive ale diferitelor tipuri de leziuni cutanate - diagnostic diferenţial</vt:lpstr>
      <vt:lpstr>PowerPoint Presentation</vt:lpstr>
      <vt:lpstr>PowerPoint Presentation</vt:lpstr>
      <vt:lpstr>PowerPoint Presentation</vt:lpstr>
      <vt:lpstr>PowerPoint Presentation</vt:lpstr>
      <vt:lpstr>evaluarea factorilor de risc</vt:lpstr>
      <vt:lpstr>evaluarea factorilor de risc</vt:lpstr>
      <vt:lpstr>evaluarea factorilor de risc</vt:lpstr>
      <vt:lpstr>categorii de risc</vt:lpstr>
      <vt:lpstr>Scala  norton</vt:lpstr>
      <vt:lpstr>evaluarea riscului - scala norton</vt:lpstr>
      <vt:lpstr>strategia  generală  de management </vt:lpstr>
      <vt:lpstr> profilaxia escarelor 1</vt:lpstr>
      <vt:lpstr> profilaxia escarelor - obiective</vt:lpstr>
      <vt:lpstr> profilaxia escarelor </vt:lpstr>
      <vt:lpstr>PowerPoint Presentation</vt:lpstr>
      <vt:lpstr>plan  de  îngrijire</vt:lpstr>
      <vt:lpstr> profilaxia escarelor </vt:lpstr>
      <vt:lpstr>profilaxia escarelor</vt:lpstr>
      <vt:lpstr>profilaxia escarelor</vt:lpstr>
      <vt:lpstr>profilaxia escarelor</vt:lpstr>
      <vt:lpstr>profilaxia escarelor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MANAGEMENTUL ESCARELOR</dc:title>
  <dc:creator>ati</dc:creator>
  <cp:lastModifiedBy>ati2</cp:lastModifiedBy>
  <cp:revision>13</cp:revision>
  <dcterms:created xsi:type="dcterms:W3CDTF">2019-11-05T08:28:16Z</dcterms:created>
  <dcterms:modified xsi:type="dcterms:W3CDTF">2022-06-06T08:23:09Z</dcterms:modified>
</cp:coreProperties>
</file>