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76" r:id="rId3"/>
    <p:sldId id="277" r:id="rId4"/>
    <p:sldId id="312" r:id="rId5"/>
    <p:sldId id="278" r:id="rId6"/>
    <p:sldId id="279" r:id="rId7"/>
    <p:sldId id="305" r:id="rId8"/>
    <p:sldId id="306" r:id="rId9"/>
    <p:sldId id="281" r:id="rId10"/>
    <p:sldId id="308" r:id="rId11"/>
    <p:sldId id="309" r:id="rId12"/>
    <p:sldId id="310" r:id="rId13"/>
    <p:sldId id="311" r:id="rId14"/>
    <p:sldId id="282" r:id="rId15"/>
    <p:sldId id="294" r:id="rId16"/>
    <p:sldId id="295" r:id="rId17"/>
    <p:sldId id="296" r:id="rId18"/>
    <p:sldId id="297" r:id="rId19"/>
    <p:sldId id="299" r:id="rId20"/>
    <p:sldId id="300" r:id="rId21"/>
    <p:sldId id="307" r:id="rId22"/>
    <p:sldId id="302" r:id="rId23"/>
    <p:sldId id="304" r:id="rId24"/>
    <p:sldId id="301" r:id="rId25"/>
    <p:sldId id="313" r:id="rId2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485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227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18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0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462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9910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0831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244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498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29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9986AA-2BDD-4547-ACB1-371C1E7CAEF4}" type="datetimeFigureOut">
              <a:rPr lang="ro-RO" smtClean="0"/>
              <a:t>11/29/2022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7B58D4-6A77-44CF-8C1D-EC7DFF5B8B81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5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aginadenursing.ro/mobilizarea-pacientulu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6514" y="758952"/>
            <a:ext cx="6237515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PREVENIREA TROMBOZELOR</a:t>
            </a:r>
            <a: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(material pentru instruirea asistenților medicali și a  infirmierelor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0629" y="5159828"/>
            <a:ext cx="4245428" cy="990601"/>
          </a:xfrm>
        </p:spPr>
        <p:txBody>
          <a:bodyPr/>
          <a:lstStyle/>
          <a:p>
            <a:r>
              <a:rPr lang="ro-RO" dirty="0" smtClean="0"/>
              <a:t>As med Vrăjescu claudia</a:t>
            </a:r>
            <a:endParaRPr lang="ro-R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88075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0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0197"/>
          </a:xfrm>
        </p:spPr>
        <p:txBody>
          <a:bodyPr/>
          <a:lstStyle/>
          <a:p>
            <a:r>
              <a:rPr lang="ro-RO" b="1" dirty="0" smtClean="0"/>
              <a:t>Mobilizarea  - </a:t>
            </a:r>
            <a:r>
              <a:rPr lang="en-US" b="1" dirty="0" err="1"/>
              <a:t>Principii</a:t>
            </a:r>
            <a:r>
              <a:rPr lang="en-US" b="1" dirty="0"/>
              <a:t> de </a:t>
            </a:r>
            <a:r>
              <a:rPr lang="en-US" b="1" dirty="0" err="1"/>
              <a:t>respectat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12371"/>
            <a:ext cx="10058400" cy="5181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/>
              <a:t>Mobilizarea </a:t>
            </a:r>
            <a:r>
              <a:rPr lang="vi-VN" dirty="0"/>
              <a:t>se face în funcţie de: </a:t>
            </a:r>
            <a:r>
              <a:rPr lang="vi-VN" dirty="0">
                <a:solidFill>
                  <a:srgbClr val="FF0000"/>
                </a:solidFill>
              </a:rPr>
              <a:t>natura bolii, starea generală</a:t>
            </a:r>
            <a:r>
              <a:rPr lang="vi-VN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Perioada de exerciţii pasive şi active pentru refacerea condiţiei musculare şi anvergura de mişcare trebuie începută încet, mărindu-se treptat, în funcţie de răspunsul fiziologic al pacientului (creşterea frecvenţei pulsului, semne de slăbiciune musculară, diaforeză)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Exerciţiile se fac înainte de mese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Pacientul trebuie învăţat să intercaleze exercițiile de mişcare cu exercițiile de respiraţie</a:t>
            </a:r>
          </a:p>
          <a:p>
            <a:pPr>
              <a:buFont typeface="Wingdings" pitchFamily="2" charset="2"/>
              <a:buChar char="Ø"/>
            </a:pPr>
            <a:r>
              <a:rPr lang="vi-VN" dirty="0">
                <a:solidFill>
                  <a:srgbClr val="FF0000"/>
                </a:solidFill>
              </a:rPr>
              <a:t>Momentul în care se începe mobilizarea precum şi ritmul vor fi hotărâte de medic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În funcţie de tipul de mişcare impus se pregătesc halat, papuci, fotoliu, cârje. Se informeaza pacientul despre procedeu, scop etc</a:t>
            </a:r>
            <a:r>
              <a:rPr lang="vi-VN" dirty="0" smtClean="0"/>
              <a:t>.</a:t>
            </a:r>
            <a:endParaRPr lang="ro-RO" dirty="0" smtClean="0"/>
          </a:p>
          <a:p>
            <a:pPr>
              <a:buFont typeface="Wingdings" pitchFamily="2" charset="2"/>
              <a:buChar char="Ø"/>
            </a:pPr>
            <a:r>
              <a:rPr lang="vi-VN" dirty="0" smtClean="0"/>
              <a:t> </a:t>
            </a:r>
            <a:r>
              <a:rPr lang="vi-VN" dirty="0"/>
              <a:t>Se măsoară pulsul, TA, se observă starea pacientului, expresia feţei (coloraţia tegumentelor, respiraţia).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Mobilizarea bolnavului începe cu mişcări active şi pasive: mişcarea capului, degetelor, mâinii, gleznelor, mişcarea </a:t>
            </a:r>
            <a:r>
              <a:rPr lang="vi-VN" dirty="0" smtClean="0"/>
              <a:t>şi</a:t>
            </a:r>
            <a:r>
              <a:rPr lang="ro-RO" dirty="0" smtClean="0"/>
              <a:t> </a:t>
            </a:r>
            <a:r>
              <a:rPr lang="vi-VN" dirty="0" smtClean="0"/>
              <a:t>schimbarea </a:t>
            </a:r>
            <a:r>
              <a:rPr lang="vi-VN" dirty="0"/>
              <a:t>de poziţie a membrelor superioare şi inferioare, păstrând poziţia de decubit.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0568"/>
          </a:xfrm>
        </p:spPr>
        <p:txBody>
          <a:bodyPr/>
          <a:lstStyle/>
          <a:p>
            <a:pPr algn="ctr"/>
            <a:r>
              <a:rPr lang="vi-VN" dirty="0"/>
              <a:t>Pașii mobilizării pacientului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5" y="1845733"/>
            <a:ext cx="10711543" cy="4228495"/>
          </a:xfrm>
        </p:spPr>
        <p:txBody>
          <a:bodyPr/>
          <a:lstStyle/>
          <a:p>
            <a:pPr marL="0" indent="0">
              <a:buNone/>
            </a:pPr>
            <a:r>
              <a:rPr lang="vi-VN" sz="2400" dirty="0">
                <a:latin typeface="Calibri" pitchFamily="34" charset="0"/>
              </a:rPr>
              <a:t>Mobilizarea face parte din terapia prescrisă de medic</a:t>
            </a:r>
            <a:r>
              <a:rPr lang="vi-VN" sz="2400" dirty="0" smtClean="0">
                <a:latin typeface="Calibri" pitchFamily="34" charset="0"/>
              </a:rPr>
              <a:t>.</a:t>
            </a:r>
            <a:r>
              <a:rPr lang="ro-RO" sz="2400" dirty="0" smtClean="0">
                <a:latin typeface="Calibri" pitchFamily="34" charset="0"/>
              </a:rPr>
              <a:t>            </a:t>
            </a:r>
          </a:p>
          <a:p>
            <a:pPr marL="0" indent="0">
              <a:buNone/>
            </a:pPr>
            <a:r>
              <a:rPr lang="vi-VN" sz="2400" dirty="0" smtClean="0">
                <a:latin typeface="Calibri" pitchFamily="34" charset="0"/>
              </a:rPr>
              <a:t> </a:t>
            </a:r>
            <a:r>
              <a:rPr lang="vi-VN" sz="2400" dirty="0">
                <a:latin typeface="Calibri" pitchFamily="34" charset="0"/>
              </a:rPr>
              <a:t>Aceasta se efectează progresiv,  în funcție de afecțiunile pacientului. </a:t>
            </a:r>
            <a:endParaRPr lang="ro-RO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400" dirty="0" smtClean="0">
                <a:latin typeface="Calibri" pitchFamily="34" charset="0"/>
              </a:rPr>
              <a:t>Se </a:t>
            </a:r>
            <a:r>
              <a:rPr lang="vi-VN" sz="2400" dirty="0">
                <a:latin typeface="Calibri" pitchFamily="34" charset="0"/>
              </a:rPr>
              <a:t>va începe </a:t>
            </a:r>
            <a:r>
              <a:rPr lang="vi-VN" sz="2400" dirty="0" smtClean="0">
                <a:latin typeface="Calibri" pitchFamily="34" charset="0"/>
              </a:rPr>
              <a:t>cu</a:t>
            </a:r>
            <a:r>
              <a:rPr lang="ro-RO" sz="2400" dirty="0" smtClean="0">
                <a:latin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</a:rPr>
              <a:t>mișcari </a:t>
            </a:r>
            <a:r>
              <a:rPr lang="vi-VN" sz="2400" dirty="0">
                <a:latin typeface="Calibri" pitchFamily="34" charset="0"/>
              </a:rPr>
              <a:t>ale capului, mișcari ale degetelor și </a:t>
            </a:r>
            <a:r>
              <a:rPr lang="vi-VN" sz="2400" dirty="0" smtClean="0">
                <a:latin typeface="Calibri" pitchFamily="34" charset="0"/>
              </a:rPr>
              <a:t>încheieturilor</a:t>
            </a:r>
            <a:r>
              <a:rPr lang="ro-RO" sz="2400" dirty="0" smtClean="0">
                <a:latin typeface="Calibri" pitchFamily="34" charset="0"/>
              </a:rPr>
              <a:t>, </a:t>
            </a:r>
            <a:r>
              <a:rPr lang="vi-VN" sz="2400" dirty="0" smtClean="0">
                <a:latin typeface="Calibri" pitchFamily="34" charset="0"/>
              </a:rPr>
              <a:t>mișcarea </a:t>
            </a:r>
            <a:r>
              <a:rPr lang="vi-VN" sz="2400" dirty="0">
                <a:latin typeface="Calibri" pitchFamily="34" charset="0"/>
              </a:rPr>
              <a:t>membrelor inferioare si superioare, mișcari de flexie și extensie, bolnavul </a:t>
            </a:r>
            <a:r>
              <a:rPr lang="vi-VN" sz="2400" dirty="0">
                <a:solidFill>
                  <a:schemeClr val="tx1"/>
                </a:solidFill>
                <a:latin typeface="Calibri" pitchFamily="34" charset="0"/>
              </a:rPr>
              <a:t>păstrând poziția </a:t>
            </a:r>
            <a:r>
              <a:rPr lang="ro-RO" sz="2400" dirty="0" smtClean="0">
                <a:solidFill>
                  <a:schemeClr val="tx1"/>
                </a:solidFill>
                <a:latin typeface="Calibri" pitchFamily="34" charset="0"/>
              </a:rPr>
              <a:t>decubit dorsal</a:t>
            </a:r>
            <a:endParaRPr lang="vi-VN" sz="24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400" dirty="0">
                <a:solidFill>
                  <a:schemeClr val="tx1"/>
                </a:solidFill>
                <a:latin typeface="Calibri" pitchFamily="34" charset="0"/>
              </a:rPr>
              <a:t>se așază pacientul în </a:t>
            </a:r>
            <a:r>
              <a:rPr lang="ro-RO" sz="2400" dirty="0" smtClean="0">
                <a:solidFill>
                  <a:schemeClr val="tx1"/>
                </a:solidFill>
                <a:latin typeface="Calibri" pitchFamily="34" charset="0"/>
              </a:rPr>
              <a:t>poziția șezând în pat</a:t>
            </a:r>
            <a:endParaRPr lang="vi-VN" sz="24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400" dirty="0">
                <a:latin typeface="Calibri" pitchFamily="34" charset="0"/>
              </a:rPr>
              <a:t>se așază în poziția șezand la marginea patului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>
                <a:latin typeface="Calibri" pitchFamily="34" charset="0"/>
              </a:rPr>
              <a:t>ridicarea bolnavului în poziția ortostatica.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Mobilizarea pasivă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845734"/>
            <a:ext cx="6498771" cy="40233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2800" dirty="0" smtClean="0">
                <a:latin typeface="Calibri" pitchFamily="34" charset="0"/>
              </a:rPr>
              <a:t>  </a:t>
            </a:r>
            <a:r>
              <a:rPr lang="vi-VN" sz="2800" dirty="0">
                <a:latin typeface="Calibri" pitchFamily="34" charset="0"/>
              </a:rPr>
              <a:t>se fac mişcări de flexie, extensie, rotaţie, abducţie, aducţie, supinaţie, pronaţie</a:t>
            </a:r>
            <a:r>
              <a:rPr lang="vi-VN" sz="2800" dirty="0" smtClean="0">
                <a:latin typeface="Calibri" pitchFamily="34" charset="0"/>
              </a:rPr>
              <a:t>;</a:t>
            </a:r>
            <a:endParaRPr lang="ro-RO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800" dirty="0" smtClean="0">
                <a:latin typeface="Calibri" pitchFamily="34" charset="0"/>
              </a:rPr>
              <a:t> se </a:t>
            </a:r>
            <a:r>
              <a:rPr lang="vi-VN" sz="2800" dirty="0">
                <a:latin typeface="Calibri" pitchFamily="34" charset="0"/>
              </a:rPr>
              <a:t>masează membrele în sensul circulaţiei de întoarcere; </a:t>
            </a:r>
            <a:endParaRPr lang="ro-RO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se </a:t>
            </a:r>
            <a:r>
              <a:rPr lang="vi-VN" sz="2800" dirty="0">
                <a:latin typeface="Calibri" pitchFamily="34" charset="0"/>
              </a:rPr>
              <a:t>comunică permanent cu pacientul pentru a afla dacă are dureri</a:t>
            </a:r>
            <a:r>
              <a:rPr lang="vi-VN" sz="2800" dirty="0" smtClean="0">
                <a:latin typeface="Calibri" pitchFamily="34" charset="0"/>
              </a:rPr>
              <a:t>;</a:t>
            </a:r>
            <a:endParaRPr lang="ro-RO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800" dirty="0" smtClean="0">
                <a:latin typeface="Calibri" pitchFamily="34" charset="0"/>
              </a:rPr>
              <a:t> se </a:t>
            </a:r>
            <a:r>
              <a:rPr lang="ro-RO" sz="2800" dirty="0" smtClean="0">
                <a:latin typeface="Calibri" pitchFamily="34" charset="0"/>
              </a:rPr>
              <a:t>urmăresc funcțiile vitale</a:t>
            </a:r>
            <a:r>
              <a:rPr lang="vi-VN" sz="2800" dirty="0" smtClean="0">
                <a:latin typeface="Calibri" pitchFamily="34" charset="0"/>
              </a:rPr>
              <a:t>. 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51" y="203428"/>
            <a:ext cx="3589219" cy="457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64" y="3801156"/>
            <a:ext cx="28575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6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432"/>
            <a:ext cx="4022725" cy="402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055" y="780318"/>
            <a:ext cx="5132145" cy="2899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17" y="286603"/>
            <a:ext cx="2743200" cy="2343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260" y="3231930"/>
            <a:ext cx="5647905" cy="3178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451" y="3679947"/>
            <a:ext cx="2206869" cy="30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0"/>
            <a:ext cx="11832771" cy="718457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Schimbarea poziţiei pacientului imobilizat</a:t>
            </a:r>
            <a:r>
              <a:rPr lang="ro-RO" sz="4000" b="1" dirty="0"/>
              <a:t>, </a:t>
            </a:r>
            <a:r>
              <a:rPr lang="it-IT" sz="4000" b="1" dirty="0"/>
              <a:t>adinamic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707571"/>
            <a:ext cx="11865427" cy="5682343"/>
          </a:xfrm>
        </p:spPr>
        <p:txBody>
          <a:bodyPr>
            <a:normAutofit/>
          </a:bodyPr>
          <a:lstStyle/>
          <a:p>
            <a:r>
              <a:rPr lang="ro-RO" b="1" dirty="0" smtClean="0"/>
              <a:t>4. </a:t>
            </a:r>
            <a:r>
              <a:rPr lang="vi-VN" b="1" dirty="0" smtClean="0"/>
              <a:t>Pregătirea </a:t>
            </a:r>
            <a:r>
              <a:rPr lang="vi-VN" b="1" dirty="0"/>
              <a:t>asistentului </a:t>
            </a:r>
            <a:r>
              <a:rPr lang="vi-VN" b="1" dirty="0" smtClean="0"/>
              <a:t>medical</a:t>
            </a:r>
            <a:r>
              <a:rPr lang="ro-RO" b="1" dirty="0" smtClean="0"/>
              <a:t> - </a:t>
            </a:r>
            <a:r>
              <a:rPr lang="vi-VN" dirty="0" smtClean="0"/>
              <a:t>sunt </a:t>
            </a:r>
            <a:r>
              <a:rPr lang="vi-VN" dirty="0"/>
              <a:t>necesare </a:t>
            </a:r>
            <a:r>
              <a:rPr lang="ro-RO" dirty="0" smtClean="0"/>
              <a:t>1-2 </a:t>
            </a:r>
            <a:r>
              <a:rPr lang="vi-VN" dirty="0" smtClean="0"/>
              <a:t>persoane</a:t>
            </a:r>
            <a:r>
              <a:rPr lang="ro-RO" dirty="0" smtClean="0"/>
              <a:t> - </a:t>
            </a:r>
            <a:r>
              <a:rPr lang="vi-VN" dirty="0" smtClean="0"/>
              <a:t>asistenţi medicali</a:t>
            </a:r>
            <a:r>
              <a:rPr lang="ro-RO" dirty="0" smtClean="0"/>
              <a:t> +  infirmieră</a:t>
            </a:r>
            <a:endParaRPr lang="vi-VN" dirty="0"/>
          </a:p>
          <a:p>
            <a:r>
              <a:rPr lang="vi-VN" b="1" dirty="0">
                <a:solidFill>
                  <a:srgbClr val="FF0000"/>
                </a:solidFill>
              </a:rPr>
              <a:t>Aceştia trebuie să adopte o poziţie potrivită pentru a putea ridica pacientul cu mai multă ușurință şi cu un efort fizic mai mic</a:t>
            </a:r>
            <a:r>
              <a:rPr lang="vi-VN" b="1" dirty="0" smtClean="0">
                <a:solidFill>
                  <a:srgbClr val="FF0000"/>
                </a:solidFill>
              </a:rPr>
              <a:t>.</a:t>
            </a:r>
            <a:endParaRPr lang="vi-VN" dirty="0"/>
          </a:p>
          <a:p>
            <a:pPr>
              <a:buFont typeface="Wingdings" pitchFamily="2" charset="2"/>
              <a:buChar char="Ø"/>
            </a:pPr>
            <a:r>
              <a:rPr lang="vi-VN" dirty="0"/>
              <a:t>Prinderea </a:t>
            </a:r>
            <a:r>
              <a:rPr lang="vi-VN" dirty="0" smtClean="0"/>
              <a:t>pac</a:t>
            </a:r>
            <a:r>
              <a:rPr lang="ro-RO" dirty="0" smtClean="0"/>
              <a:t>i</a:t>
            </a:r>
            <a:r>
              <a:rPr lang="vi-VN" dirty="0" smtClean="0"/>
              <a:t>entului </a:t>
            </a:r>
            <a:r>
              <a:rPr lang="vi-VN" dirty="0"/>
              <a:t>se face precis şi sigur cu toată mâna, așezând palma pe suprafața corpului pacientului astfel încât suprafața de contact să fie cât mai mare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Așezarea </a:t>
            </a:r>
            <a:r>
              <a:rPr lang="vi-VN" dirty="0" smtClean="0"/>
              <a:t>asistentei</a:t>
            </a:r>
            <a:r>
              <a:rPr lang="ro-RO" dirty="0" smtClean="0"/>
              <a:t>/ infirmierei </a:t>
            </a:r>
            <a:r>
              <a:rPr lang="vi-VN" dirty="0" smtClean="0"/>
              <a:t> </a:t>
            </a:r>
            <a:r>
              <a:rPr lang="vi-VN" dirty="0"/>
              <a:t>cât mai aproape de pat (de pacient) cu picioarele depărtate pentru a avea o baza de susținere cât mai mare.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Genunchii flectaţi, coloana vertebrală ușor aplecată</a:t>
            </a:r>
            <a:r>
              <a:rPr lang="vi-VN" dirty="0" smtClean="0"/>
              <a:t>.</a:t>
            </a:r>
            <a:endParaRPr lang="ro-RO" dirty="0" smtClean="0"/>
          </a:p>
          <a:p>
            <a:pPr marL="0" indent="0">
              <a:buNone/>
            </a:pPr>
            <a:r>
              <a:rPr lang="vi-VN" sz="1800" b="1" i="1" dirty="0" smtClean="0">
                <a:solidFill>
                  <a:srgbClr val="FF0000"/>
                </a:solidFill>
              </a:rPr>
              <a:t>Această </a:t>
            </a:r>
            <a:r>
              <a:rPr lang="vi-VN" sz="1800" b="1" i="1" dirty="0">
                <a:solidFill>
                  <a:srgbClr val="FF0000"/>
                </a:solidFill>
              </a:rPr>
              <a:t>poziție asigură </a:t>
            </a:r>
            <a:r>
              <a:rPr lang="ro-RO" sz="1800" b="1" i="1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vi-VN" i="1" dirty="0" smtClean="0">
                <a:solidFill>
                  <a:srgbClr val="FF0000"/>
                </a:solidFill>
                <a:latin typeface="Calibri" pitchFamily="34" charset="0"/>
              </a:rPr>
              <a:t>protejarea </a:t>
            </a:r>
            <a:r>
              <a:rPr lang="vi-VN" i="1" dirty="0">
                <a:solidFill>
                  <a:srgbClr val="FF0000"/>
                </a:solidFill>
                <a:latin typeface="Calibri" pitchFamily="34" charset="0"/>
              </a:rPr>
              <a:t>coloanei vertebrale a asistentei </a:t>
            </a:r>
            <a:r>
              <a:rPr lang="ro-RO" i="1" dirty="0" smtClean="0">
                <a:solidFill>
                  <a:srgbClr val="FF0000"/>
                </a:solidFill>
                <a:latin typeface="Calibri" pitchFamily="34" charset="0"/>
              </a:rPr>
              <a:t>/ infirmierei </a:t>
            </a:r>
            <a:r>
              <a:rPr lang="vi-VN" i="1" dirty="0" smtClean="0">
                <a:solidFill>
                  <a:srgbClr val="FF0000"/>
                </a:solidFill>
                <a:latin typeface="Calibri" pitchFamily="34" charset="0"/>
              </a:rPr>
              <a:t>prin </a:t>
            </a:r>
            <a:r>
              <a:rPr lang="vi-VN" i="1" dirty="0">
                <a:solidFill>
                  <a:srgbClr val="FF0000"/>
                </a:solidFill>
                <a:latin typeface="Calibri" pitchFamily="34" charset="0"/>
              </a:rPr>
              <a:t>diminuarea compresiunii asupra discurilor intervertebrale şi asupra corpului vertebrei, </a:t>
            </a:r>
            <a:endParaRPr lang="ro-RO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vi-VN" i="1" dirty="0" smtClean="0">
                <a:solidFill>
                  <a:srgbClr val="FF0000"/>
                </a:solidFill>
                <a:latin typeface="Calibri" pitchFamily="34" charset="0"/>
              </a:rPr>
              <a:t>Permi</a:t>
            </a:r>
            <a:r>
              <a:rPr lang="ro-RO" i="1" dirty="0" smtClean="0">
                <a:solidFill>
                  <a:srgbClr val="FF0000"/>
                </a:solidFill>
                <a:latin typeface="Calibri" pitchFamily="34" charset="0"/>
              </a:rPr>
              <a:t>te folosirea </a:t>
            </a:r>
            <a:r>
              <a:rPr lang="vi-VN" i="1" dirty="0" smtClean="0">
                <a:solidFill>
                  <a:srgbClr val="FF0000"/>
                </a:solidFill>
                <a:latin typeface="Calibri" pitchFamily="34" charset="0"/>
              </a:rPr>
              <a:t>forț</a:t>
            </a:r>
            <a:r>
              <a:rPr lang="ro-RO" i="1" dirty="0" smtClean="0">
                <a:solidFill>
                  <a:srgbClr val="FF0000"/>
                </a:solidFill>
                <a:latin typeface="Calibri" pitchFamily="34" charset="0"/>
              </a:rPr>
              <a:t>ei </a:t>
            </a:r>
            <a:r>
              <a:rPr lang="vi-VN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Calibri" pitchFamily="34" charset="0"/>
              </a:rPr>
              <a:t>mușchilor membrelor inferioare (a coapsei şi a gambei), </a:t>
            </a:r>
            <a:endParaRPr lang="ro-RO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vi-VN" i="1" dirty="0" smtClean="0">
                <a:solidFill>
                  <a:srgbClr val="FF0000"/>
                </a:solidFill>
                <a:latin typeface="Calibri" pitchFamily="34" charset="0"/>
              </a:rPr>
              <a:t>Prin </a:t>
            </a:r>
            <a:r>
              <a:rPr lang="vi-VN" i="1" dirty="0">
                <a:solidFill>
                  <a:srgbClr val="FF0000"/>
                </a:solidFill>
                <a:latin typeface="Calibri" pitchFamily="34" charset="0"/>
              </a:rPr>
              <a:t>flectarea genunchilor, </a:t>
            </a:r>
            <a:r>
              <a:rPr lang="vi-VN" i="1" dirty="0" smtClean="0">
                <a:solidFill>
                  <a:srgbClr val="FF0000"/>
                </a:solidFill>
                <a:latin typeface="Calibri" pitchFamily="34" charset="0"/>
              </a:rPr>
              <a:t>centrul </a:t>
            </a:r>
            <a:r>
              <a:rPr lang="vi-VN" i="1" dirty="0">
                <a:solidFill>
                  <a:srgbClr val="FF0000"/>
                </a:solidFill>
                <a:latin typeface="Calibri" pitchFamily="34" charset="0"/>
              </a:rPr>
              <a:t>de greutate coboară astfel încât poziţia este mult mai convenabilă pentru a efectua mai uşor un efort cu membrele inferioare şi superioare.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57" y="130629"/>
            <a:ext cx="6923314" cy="5812971"/>
          </a:xfrm>
        </p:spPr>
        <p:txBody>
          <a:bodyPr>
            <a:normAutofit fontScale="92500" lnSpcReduction="20000"/>
          </a:bodyPr>
          <a:lstStyle/>
          <a:p>
            <a:endParaRPr lang="ro-RO" sz="2400" b="1" dirty="0" smtClean="0"/>
          </a:p>
          <a:p>
            <a:r>
              <a:rPr lang="en-US" sz="2400" b="1" dirty="0" err="1" smtClean="0"/>
              <a:t>Executarea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tehnicii</a:t>
            </a:r>
            <a:endParaRPr lang="ro-RO" sz="2400" b="1" dirty="0" smtClean="0"/>
          </a:p>
          <a:p>
            <a:endParaRPr lang="en-US" sz="2400" b="1" dirty="0"/>
          </a:p>
          <a:p>
            <a:pPr>
              <a:buFont typeface="Wingdings" pitchFamily="2" charset="2"/>
              <a:buChar char="q"/>
            </a:pPr>
            <a:r>
              <a:rPr lang="vi-VN" dirty="0" smtClean="0"/>
              <a:t>Identificaţi </a:t>
            </a:r>
            <a:r>
              <a:rPr lang="vi-VN" dirty="0"/>
              <a:t>pacientul şi evaluaţi resursele acestuia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Aduceţi materialele auxiliare lângă pat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 Aşezaţi-vă de partea patului spre care întoarceți pacientul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 Ridicaţi pătura şi pliaţi-o spre partea opusă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 Prindeţi cu mâna dinspre cap umărul pacientului, ridicaţi-l cu blândețe şi introduceţi pătura sub spate (sau un sul) pentru a-l sprijini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 Susţineţi toracele pacientului pentru a-i asigura stabilitate şi cu mana dinspre picioare </a:t>
            </a:r>
            <a:r>
              <a:rPr lang="vi-VN" dirty="0" smtClean="0"/>
              <a:t>rotaţi </a:t>
            </a:r>
            <a:r>
              <a:rPr lang="vi-VN" dirty="0"/>
              <a:t>bazinul şi membrele inferioare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 Sprijiniţi spatele pacientului cu un sul de cearşaf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 Flectaţi membrul inferior de deasupra şi introduceţi sub el o perna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 Acoperiţi pacientul cu pătura şi anunțați-l când va fi o nouă schimbare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9524"/>
            <a:ext cx="4430485" cy="378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3864427"/>
            <a:ext cx="4767942" cy="291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687" y="500743"/>
            <a:ext cx="7162800" cy="5780314"/>
          </a:xfrm>
        </p:spPr>
        <p:txBody>
          <a:bodyPr>
            <a:normAutofit/>
          </a:bodyPr>
          <a:lstStyle/>
          <a:p>
            <a:r>
              <a:rPr lang="en-US" b="1" dirty="0" err="1"/>
              <a:t>Executarea</a:t>
            </a:r>
            <a:r>
              <a:rPr lang="en-US" b="1" dirty="0"/>
              <a:t> </a:t>
            </a:r>
            <a:r>
              <a:rPr lang="en-US" b="1" dirty="0" err="1"/>
              <a:t>tehnicii</a:t>
            </a:r>
            <a:endParaRPr lang="ro-RO" b="1" dirty="0"/>
          </a:p>
          <a:p>
            <a:pPr>
              <a:buFont typeface="Wingdings" pitchFamily="2" charset="2"/>
              <a:buChar char="q"/>
            </a:pPr>
            <a:r>
              <a:rPr lang="vi-VN" dirty="0" smtClean="0"/>
              <a:t>Aşezaţi-vă </a:t>
            </a:r>
            <a:r>
              <a:rPr lang="vi-VN" dirty="0"/>
              <a:t>de partea patului spre care este orientat spatele pacientului şi rugaţi o persoană să vă ajute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Prindeţi pacientul de sub axilă şi sprijiniţi-i capul pe antebraţ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Rugaţi ajutorul să introducă o mană sub bazinul pacientului ,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Sincronizaţi-vă mişcările şi executaţi o mişcare de rotaţie aducând pacientul în decubit dorsal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Introduceţi sub regiunea lombară şi sub genunchi pernuţe subţiri sau material textile împăturite pentru a respecta curbura fiziologică a coloanei şi pentru a evita hiperextensia membrelor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Întindeți lenjeria de corp şi de pat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Acoperiţi pacientul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Anunţaţi ora următoarei schimbări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3143" cy="330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9885"/>
            <a:ext cx="4887686" cy="27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3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629" y="326571"/>
            <a:ext cx="7794171" cy="6106886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/>
              <a:t>Executarea</a:t>
            </a:r>
            <a:r>
              <a:rPr lang="en-US" sz="2400" b="1" dirty="0"/>
              <a:t> </a:t>
            </a:r>
            <a:r>
              <a:rPr lang="en-US" sz="2400" b="1" dirty="0" err="1" smtClean="0"/>
              <a:t>tehnicii</a:t>
            </a:r>
            <a:r>
              <a:rPr lang="ro-RO" sz="2400" b="1" dirty="0" smtClean="0"/>
              <a:t> </a:t>
            </a:r>
            <a:r>
              <a:rPr lang="vi-VN" sz="2400" b="1" dirty="0" smtClean="0"/>
              <a:t>de </a:t>
            </a:r>
            <a:r>
              <a:rPr lang="vi-VN" sz="2400" b="1" dirty="0"/>
              <a:t>către o singură persoană</a:t>
            </a:r>
            <a:endParaRPr lang="vi-VN" sz="2400" dirty="0"/>
          </a:p>
          <a:p>
            <a:pPr>
              <a:buFont typeface="Wingdings" pitchFamily="2" charset="2"/>
              <a:buChar char="q"/>
            </a:pPr>
            <a:r>
              <a:rPr lang="vi-VN" dirty="0"/>
              <a:t>Îndoiți/pliaţi pătura şi dezveliţi pacientul pană la mijloc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Așezați-vă faţă în faţă cu pacientul, rugându-l să întoarcă puţin capul într-o parte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Prindeţi cu o mană regiunea axilară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Îmbrățișați cu cealaltă mană spatele pacientului sprijinindu-i capul pe antebraţ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Rugaţi pacientul care are resurse fizice să vă prindă de umeri, să-şi flecteze genunchii şi să se sprijine pe tălpi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Comandaţi mişcarea de ridicare folosind un cuvânt de </a:t>
            </a:r>
            <a:r>
              <a:rPr lang="vi-VN" dirty="0" smtClean="0"/>
              <a:t>indemn</a:t>
            </a:r>
            <a:endParaRPr lang="ro-RO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r>
              <a:rPr lang="vi-VN" dirty="0"/>
              <a:t>(de. Ex. “sus”)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Ajutaţi pacientul să se ridice în timp ce se sprijină şi deplasaţi-l uşor spre capul patului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Sprijiniţi spatele cu pernă sau cu rezemătorul mobil al patului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Asiguraţi menţinerea poziţiei introducând un sul sub genunchi şi punând la tălpi un sprijinitor sau un sac de nisip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973"/>
            <a:ext cx="4060371" cy="34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05827"/>
            <a:ext cx="2993571" cy="317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5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0" y="1845734"/>
            <a:ext cx="7019109" cy="4023360"/>
          </a:xfrm>
        </p:spPr>
        <p:txBody>
          <a:bodyPr/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Executarea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tehnicii</a:t>
            </a:r>
            <a:r>
              <a:rPr lang="ro-RO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către două persoane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Așezați-vă de o parte şi de alta a patului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Încrucișați antebraţele pe spatele pacientului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Introduceţi cealaltă mană în axilă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Comandaţi mişcarea de ridicare şi executaţi-o în acelaşi timp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Fixaţi poziţia cu perne sau cu rezemătorul mobil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921577" cy="33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8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257" y="522513"/>
            <a:ext cx="5464629" cy="5346581"/>
          </a:xfrm>
        </p:spPr>
        <p:txBody>
          <a:bodyPr/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Executarea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tehnicii</a:t>
            </a:r>
            <a:r>
              <a:rPr lang="ro-RO" sz="2400" b="1" dirty="0">
                <a:latin typeface="Arial" pitchFamily="34" charset="0"/>
                <a:cs typeface="Arial" pitchFamily="34" charset="0"/>
              </a:rPr>
              <a:t> </a:t>
            </a:r>
            <a:endParaRPr lang="ro-RO" sz="2400" b="1" dirty="0" smtClean="0">
              <a:latin typeface="Arial" pitchFamily="34" charset="0"/>
              <a:cs typeface="Arial" pitchFamily="34" charset="0"/>
            </a:endParaRPr>
          </a:p>
          <a:p>
            <a:endParaRPr lang="ro-RO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vi-VN" dirty="0" smtClean="0"/>
              <a:t>Îndepărtați </a:t>
            </a:r>
            <a:r>
              <a:rPr lang="vi-VN" dirty="0"/>
              <a:t>pernele şi sulurile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Prindeţi pacientul ca şi în cazul ridicării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Lăsați uşor pe spate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Reaşezaţi patul, întindeți lenjeria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Fixaţi sulurile sub regiunea lombară şi genunchi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1" y="0"/>
            <a:ext cx="5788285" cy="485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4512"/>
          </a:xfrm>
        </p:spPr>
        <p:txBody>
          <a:bodyPr/>
          <a:lstStyle/>
          <a:p>
            <a:pPr algn="ctr"/>
            <a:r>
              <a:rPr lang="ro-RO" b="1" dirty="0" smtClean="0"/>
              <a:t>TROMBOZA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849086"/>
            <a:ext cx="8294914" cy="5020008"/>
          </a:xfrm>
        </p:spPr>
        <p:txBody>
          <a:bodyPr/>
          <a:lstStyle/>
          <a:p>
            <a:r>
              <a:rPr lang="ro-RO" sz="2400" dirty="0" smtClean="0">
                <a:solidFill>
                  <a:srgbClr val="FF0000"/>
                </a:solidFill>
              </a:rPr>
              <a:t>Definiție</a:t>
            </a:r>
            <a:r>
              <a:rPr lang="ro-RO" sz="2400" dirty="0" smtClean="0"/>
              <a:t> - </a:t>
            </a:r>
            <a:r>
              <a:rPr lang="en-US" sz="2400" dirty="0" err="1" smtClean="0"/>
              <a:t>Fenomen</a:t>
            </a:r>
            <a:r>
              <a:rPr lang="en-US" sz="2400" dirty="0" smtClean="0"/>
              <a:t> </a:t>
            </a:r>
            <a:r>
              <a:rPr lang="en-US" sz="2400" dirty="0" err="1"/>
              <a:t>patologic</a:t>
            </a:r>
            <a:r>
              <a:rPr lang="en-US" sz="2400" dirty="0"/>
              <a:t> care </a:t>
            </a:r>
            <a:r>
              <a:rPr lang="en-US" sz="2400" dirty="0" err="1"/>
              <a:t>consta</a:t>
            </a:r>
            <a:r>
              <a:rPr lang="en-US" sz="2400" dirty="0"/>
              <a:t> in </a:t>
            </a:r>
            <a:r>
              <a:rPr lang="en-US" sz="2400" dirty="0" err="1"/>
              <a:t>formarea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trombus</a:t>
            </a:r>
            <a:r>
              <a:rPr lang="en-US" sz="2400" dirty="0"/>
              <a:t> (</a:t>
            </a:r>
            <a:r>
              <a:rPr lang="en-US" sz="2400" dirty="0" err="1"/>
              <a:t>cheag</a:t>
            </a:r>
            <a:r>
              <a:rPr lang="en-US" sz="2400" dirty="0"/>
              <a:t> </a:t>
            </a:r>
            <a:r>
              <a:rPr lang="en-US" sz="2400" dirty="0" err="1"/>
              <a:t>sangvin</a:t>
            </a:r>
            <a:r>
              <a:rPr lang="en-US" sz="2400" dirty="0"/>
              <a:t>, format din </a:t>
            </a:r>
            <a:r>
              <a:rPr lang="en-US" sz="2400" dirty="0" smtClean="0">
                <a:solidFill>
                  <a:schemeClr val="tx1"/>
                </a:solidFill>
              </a:rPr>
              <a:t>f</a:t>
            </a:r>
            <a:r>
              <a:rPr lang="ro-RO" sz="2400" dirty="0" smtClean="0">
                <a:solidFill>
                  <a:schemeClr val="tx1"/>
                </a:solidFill>
              </a:rPr>
              <a:t>ibrină, din globule albe și din globule roșii)  </a:t>
            </a:r>
            <a:r>
              <a:rPr lang="en-US" sz="2400" dirty="0" err="1" smtClean="0">
                <a:solidFill>
                  <a:schemeClr val="tx1"/>
                </a:solidFill>
              </a:rPr>
              <a:t>intr</a:t>
            </a:r>
            <a:r>
              <a:rPr lang="en-US" sz="2400" dirty="0" smtClean="0">
                <a:solidFill>
                  <a:schemeClr val="tx1"/>
                </a:solidFill>
              </a:rPr>
              <a:t>-o </a:t>
            </a:r>
            <a:r>
              <a:rPr lang="en-US" sz="2400" dirty="0" err="1">
                <a:solidFill>
                  <a:schemeClr val="tx1"/>
                </a:solidFill>
              </a:rPr>
              <a:t>artera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intr</a:t>
            </a:r>
            <a:r>
              <a:rPr lang="en-US" sz="2400" dirty="0">
                <a:solidFill>
                  <a:schemeClr val="tx1"/>
                </a:solidFill>
              </a:rPr>
              <a:t>-o vena.</a:t>
            </a:r>
            <a:endParaRPr lang="ro-RO" sz="2400" dirty="0" smtClean="0">
              <a:solidFill>
                <a:schemeClr val="tx1"/>
              </a:solidFill>
            </a:endParaRPr>
          </a:p>
          <a:p>
            <a:r>
              <a:rPr lang="ro-RO" sz="2400" dirty="0" smtClean="0"/>
              <a:t>Tromboembolismul </a:t>
            </a:r>
            <a:r>
              <a:rPr lang="ro-RO" sz="2400" dirty="0"/>
              <a:t>venos (TEV), manifestat ca tromboză venoasă profundă (TVP) sau embolie pulmonară (EP), reprezintă cea mai frecventă cauză prevenibilă de deces la pacienţii spitalizaţi.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25" y="3303704"/>
            <a:ext cx="4381560" cy="2820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319" y="140676"/>
            <a:ext cx="1877731" cy="4749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936" y="3857414"/>
            <a:ext cx="265199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286603"/>
            <a:ext cx="11244942" cy="1450757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Calibri" pitchFamily="34" charset="0"/>
              </a:rPr>
              <a:t>Readucerea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pacienţilor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alunecaţi</a:t>
            </a:r>
            <a:r>
              <a:rPr lang="en-US" sz="3200" b="1" dirty="0">
                <a:latin typeface="Calibri" pitchFamily="34" charset="0"/>
              </a:rPr>
              <a:t> din </a:t>
            </a:r>
            <a:r>
              <a:rPr lang="en-US" sz="3200" b="1" dirty="0" err="1">
                <a:latin typeface="Calibri" pitchFamily="34" charset="0"/>
              </a:rPr>
              <a:t>poziţie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semișezând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sau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șezând</a:t>
            </a:r>
            <a:r>
              <a:rPr lang="en-US" sz="3200" b="1" dirty="0">
                <a:latin typeface="Calibri" pitchFamily="34" charset="0"/>
              </a:rPr>
              <a:t/>
            </a:r>
            <a:br>
              <a:rPr lang="en-US" sz="3200" b="1" dirty="0">
                <a:latin typeface="Calibri" pitchFamily="34" charset="0"/>
              </a:rPr>
            </a:b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36914"/>
            <a:ext cx="10058400" cy="44321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vi-VN" dirty="0"/>
              <a:t>Rugaţi pacientul să întoarcă faţa spre partea opusă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Rugaţi-l să se sprijine pe tălpi şi să se ridice puţin la comandă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Introduceţi mana sub axile şi conduceţi mişcarea de ridicare ajutând pacientul să se deplaseze uşor spre capătul </a:t>
            </a:r>
            <a:r>
              <a:rPr lang="vi-VN" dirty="0" smtClean="0"/>
              <a:t>patului</a:t>
            </a:r>
            <a:endParaRPr lang="ro-RO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ro-RO" b="1" dirty="0"/>
              <a:t>D</a:t>
            </a:r>
            <a:r>
              <a:rPr lang="vi-VN" b="1" dirty="0" smtClean="0"/>
              <a:t>aca </a:t>
            </a:r>
            <a:r>
              <a:rPr lang="vi-VN" b="1" dirty="0"/>
              <a:t>aveţi un ajutor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Aşezaţi-vă de o parte şi de alta a patului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Prindeţi cu o mană din axilă sau încrucișați antebraţele pe spatele pacientului</a:t>
            </a:r>
          </a:p>
          <a:p>
            <a:pPr>
              <a:buFont typeface="Wingdings" pitchFamily="2" charset="2"/>
              <a:buChar char="q"/>
            </a:pPr>
            <a:r>
              <a:rPr lang="vi-VN" dirty="0"/>
              <a:t>Introduceţi cealaltă mană sub regiunea fesieră a pacientului şi acţionaţi sincron la comandă ridicând pacientul până la nivelul dorit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Efectuarea primilor paşi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94120" cy="40233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vi-VN" dirty="0" smtClean="0"/>
              <a:t>se </a:t>
            </a:r>
            <a:r>
              <a:rPr lang="vi-VN" dirty="0"/>
              <a:t>întreabă medicul dacă pacientul poate fi mobilizat</a:t>
            </a:r>
            <a:r>
              <a:rPr lang="vi-VN" dirty="0" smtClean="0"/>
              <a:t>;</a:t>
            </a:r>
            <a:endParaRPr lang="ro-RO" dirty="0" smtClean="0"/>
          </a:p>
          <a:p>
            <a:pPr>
              <a:buFont typeface="Wingdings" pitchFamily="2" charset="2"/>
              <a:buChar char="q"/>
            </a:pPr>
            <a:r>
              <a:rPr lang="vi-VN" dirty="0" smtClean="0"/>
              <a:t> se </a:t>
            </a:r>
            <a:r>
              <a:rPr lang="vi-VN" dirty="0"/>
              <a:t>ridică întâi în poziţie şezând, apoi este adus la marginea patului; </a:t>
            </a:r>
            <a:endParaRPr lang="ro-RO" dirty="0" smtClean="0"/>
          </a:p>
          <a:p>
            <a:pPr>
              <a:buFont typeface="Wingdings" pitchFamily="2" charset="2"/>
              <a:buChar char="q"/>
            </a:pPr>
            <a:r>
              <a:rPr lang="vi-VN" dirty="0" smtClean="0"/>
              <a:t>se </a:t>
            </a:r>
            <a:r>
              <a:rPr lang="vi-VN" dirty="0"/>
              <a:t>ridică în picioare şi se observă comportamentul</a:t>
            </a:r>
            <a:r>
              <a:rPr lang="vi-VN" dirty="0" smtClean="0"/>
              <a:t>;</a:t>
            </a:r>
            <a:endParaRPr lang="ro-RO" dirty="0" smtClean="0"/>
          </a:p>
          <a:p>
            <a:pPr>
              <a:buFont typeface="Wingdings" pitchFamily="2" charset="2"/>
              <a:buChar char="q"/>
            </a:pPr>
            <a:r>
              <a:rPr lang="vi-VN" dirty="0" smtClean="0"/>
              <a:t> se </a:t>
            </a:r>
            <a:r>
              <a:rPr lang="vi-VN" dirty="0"/>
              <a:t>sprijină de braţ sau se oferă un cadru mobil şi se parcurge distanţa recomandată de medic; </a:t>
            </a:r>
            <a:endParaRPr lang="ro-RO" dirty="0" smtClean="0"/>
          </a:p>
          <a:p>
            <a:pPr>
              <a:buFont typeface="Wingdings" pitchFamily="2" charset="2"/>
              <a:buChar char="q"/>
            </a:pPr>
            <a:r>
              <a:rPr lang="vi-VN" dirty="0" smtClean="0"/>
              <a:t>se </a:t>
            </a:r>
            <a:r>
              <a:rPr lang="vi-VN" dirty="0"/>
              <a:t>creşte distanţa progresiv</a:t>
            </a:r>
            <a:r>
              <a:rPr lang="vi-VN" dirty="0" smtClean="0"/>
              <a:t>;</a:t>
            </a:r>
            <a:endParaRPr lang="ro-RO" dirty="0" smtClean="0"/>
          </a:p>
          <a:p>
            <a:pPr>
              <a:buFont typeface="Wingdings" pitchFamily="2" charset="2"/>
              <a:buChar char="q"/>
            </a:pPr>
            <a:r>
              <a:rPr lang="vi-VN" dirty="0" smtClean="0"/>
              <a:t> </a:t>
            </a:r>
            <a:r>
              <a:rPr lang="vi-VN" dirty="0"/>
              <a:t>pacientul este încurajat să se deplaseze şi singur pe măsură ce starea sa permite.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5171"/>
            <a:ext cx="3657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7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47540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latin typeface="Calibri" pitchFamily="34" charset="0"/>
              </a:rPr>
              <a:t>Mobilizarea pacientului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360714"/>
            <a:ext cx="10463349" cy="4508380"/>
          </a:xfrm>
        </p:spPr>
        <p:txBody>
          <a:bodyPr/>
          <a:lstStyle/>
          <a:p>
            <a:r>
              <a:rPr lang="vi-VN" b="1" dirty="0"/>
              <a:t>Accidente / Incidente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/>
              <a:t>Stare de lipotimie – aşezare imediată în decubit dorsal;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/>
              <a:t>Asfixie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/>
              <a:t>Fracturi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/>
              <a:t>Entorse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/>
              <a:t>Luxaţii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/>
              <a:t>Scăparea pacientului în timpul tehnicii şi lovirea acestuia – datorită prinderii incorecte şi nerespectării timpilor tehnicii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18940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latin typeface="Calibri" pitchFamily="34" charset="0"/>
              </a:rPr>
              <a:t>Mobilizarea pacientului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3" y="805543"/>
            <a:ext cx="10961915" cy="5464628"/>
          </a:xfrm>
        </p:spPr>
        <p:txBody>
          <a:bodyPr>
            <a:normAutofit fontScale="92500" lnSpcReduction="1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Observaţii</a:t>
            </a:r>
          </a:p>
          <a:p>
            <a:pPr>
              <a:buFont typeface="Wingdings" pitchFamily="2" charset="2"/>
              <a:buChar char="§"/>
            </a:pPr>
            <a:r>
              <a:rPr lang="vi-VN" sz="2400" dirty="0"/>
              <a:t>Pentru uşurarea mişcării pacientului este importantă balansarea corpului asistentei de pe un picior spre celalalt în direcţia mobilizării pacientului (transferând greutatea prin împingere)</a:t>
            </a:r>
          </a:p>
          <a:p>
            <a:pPr>
              <a:buFont typeface="Wingdings" pitchFamily="2" charset="2"/>
              <a:buChar char="§"/>
            </a:pPr>
            <a:r>
              <a:rPr lang="vi-VN" sz="2400" dirty="0"/>
              <a:t>Explicaţi întotdeauna pacientului clar ce se face cu el şi ce colaborare aşteptaţi de la el</a:t>
            </a:r>
          </a:p>
          <a:p>
            <a:pPr>
              <a:buFont typeface="Wingdings" pitchFamily="2" charset="2"/>
              <a:buChar char="§"/>
            </a:pPr>
            <a:r>
              <a:rPr lang="vi-VN" sz="2400" dirty="0"/>
              <a:t>Urmăriţi atent pacientul în tot timpul manoperei, asigurându-vă că el se afla într-o poziţie confortabila</a:t>
            </a:r>
          </a:p>
          <a:p>
            <a:pPr>
              <a:buFont typeface="Wingdings" pitchFamily="2" charset="2"/>
              <a:buChar char="§"/>
            </a:pPr>
            <a:r>
              <a:rPr lang="vi-VN" sz="2400" dirty="0"/>
              <a:t>În timpul procedurii examinaţi tegumentele şi observaţi eventuale modificări (roşeaţă/ iritaţie)</a:t>
            </a:r>
          </a:p>
          <a:p>
            <a:pPr>
              <a:buFont typeface="Wingdings" pitchFamily="2" charset="2"/>
              <a:buChar char="§"/>
            </a:pPr>
            <a:r>
              <a:rPr lang="vi-VN" sz="2400" dirty="0"/>
              <a:t>Pacientul acuză manevre brutale care-i provoacă dureri – comunicaţi cu pacientul pentru a culege mai multe informaţii despre starea sa şi acţionaţi cu mai multă blândeţe</a:t>
            </a:r>
          </a:p>
          <a:p>
            <a:pPr>
              <a:buFont typeface="Wingdings" pitchFamily="2" charset="2"/>
              <a:buChar char="§"/>
            </a:pPr>
            <a:r>
              <a:rPr lang="vi-VN" sz="2400" dirty="0"/>
              <a:t>La nivelul punctelor de sprijin apar semne de compresiune – aplicaţi şi alte măsuri de prevenire a escarelor.</a:t>
            </a:r>
          </a:p>
          <a:p>
            <a:pPr>
              <a:buFont typeface="Wingdings" pitchFamily="2" charset="2"/>
              <a:buChar char="§"/>
            </a:pPr>
            <a:r>
              <a:rPr lang="vi-VN" sz="2400" dirty="0"/>
              <a:t>Schimbarea frecventa a poziţiilor previne formarea atitudinilor vicioase şi apariţia </a:t>
            </a:r>
            <a:r>
              <a:rPr lang="vi-VN" sz="2400" dirty="0" smtClean="0"/>
              <a:t>complicaţiilor</a:t>
            </a:r>
            <a:r>
              <a:rPr lang="ro-RO" sz="2400" dirty="0" smtClean="0"/>
              <a:t> inclusiv TVP, escare.</a:t>
            </a:r>
            <a:endParaRPr lang="vi-VN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9311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latin typeface="Calibri" pitchFamily="34" charset="0"/>
              </a:rPr>
              <a:t>Mobilizarea pacientului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132113"/>
            <a:ext cx="10513423" cy="5246915"/>
          </a:xfrm>
        </p:spPr>
        <p:txBody>
          <a:bodyPr>
            <a:normAutofit/>
          </a:bodyPr>
          <a:lstStyle/>
          <a:p>
            <a:r>
              <a:rPr lang="vi-VN" b="1" dirty="0"/>
              <a:t>Îngrijirea pacientului după tehnică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Asiguraţi-vă că pacientul este relaxat şi se simte bine.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Verificaţi lenjeria şi materialele auxiliare folosite să nu jeneze pacientul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Vizitaţi pacientul între două schimbări pentru a vedea dacă acuză durere</a:t>
            </a:r>
          </a:p>
          <a:p>
            <a:pPr>
              <a:buFont typeface="Wingdings" pitchFamily="2" charset="2"/>
              <a:buChar char="Ø"/>
            </a:pPr>
            <a:r>
              <a:rPr lang="vi-VN" dirty="0"/>
              <a:t>Măsuraţi dacă este cazul:</a:t>
            </a:r>
            <a:r>
              <a:rPr lang="vi-VN" sz="2400" b="1" dirty="0"/>
              <a:t> </a:t>
            </a:r>
            <a:r>
              <a:rPr lang="ro-RO" sz="2400" b="1" dirty="0" smtClean="0">
                <a:solidFill>
                  <a:srgbClr val="FF0000"/>
                </a:solidFill>
              </a:rPr>
              <a:t>pulsul, TA,</a:t>
            </a:r>
            <a:r>
              <a:rPr lang="ro-RO" sz="2400" b="1" dirty="0" smtClean="0"/>
              <a:t> </a:t>
            </a:r>
            <a:r>
              <a:rPr lang="ro-RO" sz="2400" b="1" dirty="0" smtClean="0">
                <a:solidFill>
                  <a:srgbClr val="00B050"/>
                </a:solidFill>
              </a:rPr>
              <a:t>respirația.</a:t>
            </a:r>
          </a:p>
          <a:p>
            <a:pPr marL="0" indent="0">
              <a:buNone/>
            </a:pPr>
            <a:endParaRPr lang="vi-VN" sz="2400" b="1" dirty="0">
              <a:solidFill>
                <a:srgbClr val="00B050"/>
              </a:solidFill>
            </a:endParaRPr>
          </a:p>
          <a:p>
            <a:r>
              <a:rPr lang="vi-VN" b="1" dirty="0"/>
              <a:t>Notarea tehnicii în </a:t>
            </a:r>
            <a:r>
              <a:rPr lang="ro-RO" b="1" dirty="0" smtClean="0"/>
              <a:t>dosarul de îngrijiri </a:t>
            </a:r>
            <a:endParaRPr lang="vi-VN" b="1" dirty="0"/>
          </a:p>
          <a:p>
            <a:pPr>
              <a:buFont typeface="Wingdings" pitchFamily="2" charset="2"/>
              <a:buChar char="Ø"/>
            </a:pPr>
            <a:r>
              <a:rPr lang="vi-VN" dirty="0"/>
              <a:t> Notaţi orarul schimbării poziţiei şi comportamentul pacientului în timpul procedurii.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vi-VN" dirty="0" smtClean="0"/>
              <a:t>Numele </a:t>
            </a:r>
            <a:r>
              <a:rPr lang="vi-VN" dirty="0"/>
              <a:t>şi prenume persoanei care a efectuat procedura.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vi-VN" dirty="0" smtClean="0"/>
              <a:t>Notaţi </a:t>
            </a:r>
            <a:r>
              <a:rPr lang="vi-VN" dirty="0"/>
              <a:t>aspectul tegumentelor la nivelul punctelor de sprijin.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vi-VN" dirty="0" smtClean="0"/>
              <a:t>Data </a:t>
            </a:r>
            <a:r>
              <a:rPr lang="vi-VN" dirty="0"/>
              <a:t>şi ora, eventuale constatări privind starea tegumentelor.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atin typeface="Calibri" pitchFamily="34" charset="0"/>
              </a:rPr>
              <a:t>Bibliografie 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paginadenursing.ro/mobilizarea-pacientului</a:t>
            </a:r>
            <a:endParaRPr lang="ro-RO" sz="2400" dirty="0" smtClean="0"/>
          </a:p>
          <a:p>
            <a:pPr marL="0" indent="0">
              <a:buNone/>
            </a:pPr>
            <a:endParaRPr lang="ro-RO" sz="2400" dirty="0" smtClean="0"/>
          </a:p>
          <a:p>
            <a:pPr>
              <a:buFont typeface="Wingdings" pitchFamily="2" charset="2"/>
              <a:buChar char="v"/>
            </a:pPr>
            <a:r>
              <a:rPr lang="vi-VN" sz="2400" dirty="0"/>
              <a:t>ORDIN nr. 1142 din 3 octombrie 2013 privind aprobarea procedurilor de practică pentru asistenţi medicali </a:t>
            </a:r>
            <a:r>
              <a:rPr lang="vi-VN" sz="2400" dirty="0" smtClean="0"/>
              <a:t>generalişti</a:t>
            </a:r>
            <a:endParaRPr lang="ro-RO" sz="2400" dirty="0" smtClean="0"/>
          </a:p>
          <a:p>
            <a:pPr marL="0" indent="0">
              <a:buNone/>
            </a:pPr>
            <a:endParaRPr lang="ro-RO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/>
              <a:t>Ghid</a:t>
            </a:r>
            <a:r>
              <a:rPr lang="en-US" sz="2400" dirty="0"/>
              <a:t> de </a:t>
            </a:r>
            <a:r>
              <a:rPr lang="en-US" sz="2400" dirty="0" err="1"/>
              <a:t>prevenţie</a:t>
            </a:r>
            <a:r>
              <a:rPr lang="en-US" sz="2400" dirty="0"/>
              <a:t> a </a:t>
            </a:r>
            <a:r>
              <a:rPr lang="en-US" sz="2400" dirty="0" err="1"/>
              <a:t>tromboembolismului</a:t>
            </a:r>
            <a:r>
              <a:rPr lang="en-US" sz="2400" dirty="0"/>
              <a:t> </a:t>
            </a:r>
            <a:r>
              <a:rPr lang="en-US" sz="2400" dirty="0" err="1"/>
              <a:t>venos</a:t>
            </a:r>
            <a:r>
              <a:rPr lang="en-US" sz="2400" dirty="0"/>
              <a:t> </a:t>
            </a:r>
            <a:r>
              <a:rPr lang="en-US" sz="2400" dirty="0" err="1"/>
              <a:t>Ediţia</a:t>
            </a:r>
            <a:r>
              <a:rPr lang="en-US" sz="2400" dirty="0"/>
              <a:t> a II-a Prof. Dr. </a:t>
            </a:r>
            <a:r>
              <a:rPr lang="en-US" sz="2400" dirty="0" err="1"/>
              <a:t>Leonida</a:t>
            </a:r>
            <a:r>
              <a:rPr lang="en-US" sz="2400" dirty="0"/>
              <a:t> </a:t>
            </a:r>
            <a:r>
              <a:rPr lang="en-US" sz="2400" dirty="0" err="1"/>
              <a:t>Gherasim</a:t>
            </a:r>
            <a:r>
              <a:rPr lang="en-US" sz="2400" dirty="0"/>
              <a:t>, Prof. Dr. </a:t>
            </a:r>
            <a:r>
              <a:rPr lang="en-US" sz="2400" dirty="0" err="1"/>
              <a:t>Dinu</a:t>
            </a:r>
            <a:r>
              <a:rPr lang="en-US" sz="2400" dirty="0"/>
              <a:t> </a:t>
            </a:r>
            <a:r>
              <a:rPr lang="en-US" sz="2400" dirty="0" err="1"/>
              <a:t>Antonescu</a:t>
            </a:r>
            <a:r>
              <a:rPr lang="en-US" sz="2400" dirty="0"/>
              <a:t>, Prof. Dr. Dan </a:t>
            </a:r>
            <a:r>
              <a:rPr lang="en-US" sz="2400" dirty="0" err="1"/>
              <a:t>Tulbure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3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Metode de profilaxie a </a:t>
            </a:r>
            <a:r>
              <a:rPr lang="ro-RO" b="1" dirty="0" smtClean="0"/>
              <a:t>TEV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85" y="2057400"/>
            <a:ext cx="6980929" cy="4023360"/>
          </a:xfrm>
        </p:spPr>
        <p:txBody>
          <a:bodyPr/>
          <a:lstStyle/>
          <a:p>
            <a:r>
              <a:rPr lang="ro-RO" b="1" dirty="0" smtClean="0"/>
              <a:t>1. </a:t>
            </a:r>
            <a:r>
              <a:rPr lang="ro-RO" sz="2400" b="1" dirty="0" smtClean="0"/>
              <a:t>Metode </a:t>
            </a:r>
            <a:r>
              <a:rPr lang="ro-RO" sz="2400" b="1" dirty="0"/>
              <a:t>generale </a:t>
            </a:r>
            <a:endParaRPr lang="ro-RO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o-RO" sz="2400" dirty="0" smtClean="0"/>
              <a:t>mobilizarea </a:t>
            </a:r>
            <a:r>
              <a:rPr lang="ro-RO" sz="2400" dirty="0"/>
              <a:t>precoce şi susţinută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400" dirty="0" smtClean="0"/>
              <a:t>mobilizarea </a:t>
            </a:r>
            <a:r>
              <a:rPr lang="ro-RO" sz="2400" dirty="0"/>
              <a:t>activă şi pasivă a membrelor </a:t>
            </a:r>
            <a:r>
              <a:rPr lang="ro-RO" sz="2400" dirty="0" smtClean="0"/>
              <a:t>inferioare </a:t>
            </a:r>
            <a:r>
              <a:rPr lang="ro-RO" sz="2400" dirty="0"/>
              <a:t>la pacienţii la </a:t>
            </a:r>
            <a:r>
              <a:rPr lang="ro-RO" sz="2400" dirty="0" smtClean="0"/>
              <a:t>care mobilizarea generală </a:t>
            </a:r>
            <a:r>
              <a:rPr lang="ro-RO" sz="2400" dirty="0"/>
              <a:t>nu este </a:t>
            </a:r>
            <a:r>
              <a:rPr lang="ro-RO" sz="2400" dirty="0" smtClean="0"/>
              <a:t>posibil</a:t>
            </a:r>
            <a:r>
              <a:rPr lang="ro-RO" sz="2400" dirty="0"/>
              <a:t>ă</a:t>
            </a:r>
            <a:endParaRPr lang="ro-RO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o-RO" sz="2400" dirty="0" smtClean="0"/>
              <a:t> </a:t>
            </a:r>
            <a:r>
              <a:rPr lang="ro-RO" sz="2400" dirty="0"/>
              <a:t>hidratare </a:t>
            </a:r>
            <a:r>
              <a:rPr lang="ro-RO" sz="2400" dirty="0" smtClean="0"/>
              <a:t>adecvată - hemoconcentraţia creşte </a:t>
            </a:r>
            <a:r>
              <a:rPr lang="ro-RO" sz="2400" dirty="0"/>
              <a:t>riscul de </a:t>
            </a:r>
            <a:r>
              <a:rPr lang="ro-RO" sz="2400" dirty="0" smtClean="0"/>
              <a:t>TEV</a:t>
            </a:r>
            <a:endParaRPr lang="ro-R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552" y="1718582"/>
            <a:ext cx="36385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478971"/>
            <a:ext cx="8980714" cy="570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86603"/>
            <a:ext cx="6562577" cy="791083"/>
          </a:xfrm>
        </p:spPr>
        <p:txBody>
          <a:bodyPr>
            <a:normAutofit fontScale="90000"/>
          </a:bodyPr>
          <a:lstStyle/>
          <a:p>
            <a:r>
              <a:rPr lang="pt-BR" dirty="0"/>
              <a:t>Metode de profilaxie a TEV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6" y="1845734"/>
            <a:ext cx="5461454" cy="4023360"/>
          </a:xfrm>
        </p:spPr>
        <p:txBody>
          <a:bodyPr>
            <a:noAutofit/>
          </a:bodyPr>
          <a:lstStyle/>
          <a:p>
            <a:r>
              <a:rPr lang="ro-RO" sz="2400" b="1" dirty="0" smtClean="0"/>
              <a:t>2. Metode </a:t>
            </a:r>
            <a:r>
              <a:rPr lang="ro-RO" sz="2400" b="1" dirty="0"/>
              <a:t>mecanice </a:t>
            </a:r>
            <a:endParaRPr lang="ro-RO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o-RO" sz="2400" dirty="0" smtClean="0"/>
              <a:t>ciorapii </a:t>
            </a:r>
            <a:r>
              <a:rPr lang="ro-RO" sz="2400" dirty="0"/>
              <a:t>elastici (CE)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400" dirty="0" smtClean="0"/>
              <a:t> </a:t>
            </a:r>
            <a:r>
              <a:rPr lang="ro-RO" sz="2400" dirty="0"/>
              <a:t>utilizarea dispozitivelor de compresie pneumatică intermitentă (CPI)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400" dirty="0" smtClean="0"/>
              <a:t>utilizarea </a:t>
            </a:r>
            <a:r>
              <a:rPr lang="ro-RO" sz="2400" dirty="0"/>
              <a:t>pompelor venoase de picior (PVP). </a:t>
            </a:r>
            <a:endParaRPr lang="ro-RO" sz="2400" dirty="0" smtClean="0"/>
          </a:p>
          <a:p>
            <a:pPr marL="0" indent="0">
              <a:buNone/>
            </a:pPr>
            <a:endParaRPr lang="ro-RO" sz="2400" dirty="0" smtClean="0"/>
          </a:p>
          <a:p>
            <a:r>
              <a:rPr lang="ro-RO" sz="2400" dirty="0" smtClean="0"/>
              <a:t>Aceste </a:t>
            </a:r>
            <a:r>
              <a:rPr lang="ro-RO" sz="2400" dirty="0"/>
              <a:t>metode cresc întoarcerea venoasă şi/sau reduc staza în venele membrelor inferioare. </a:t>
            </a:r>
          </a:p>
        </p:txBody>
      </p:sp>
      <p:sp>
        <p:nvSpPr>
          <p:cNvPr id="4" name="AutoShape 4" descr="Tromboza venoasă profundă, diagnostic și trata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romboza venoasă profundă, diagnostic și trata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25" y="160337"/>
            <a:ext cx="5673474" cy="31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09" y="3325945"/>
            <a:ext cx="5274221" cy="294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1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140676"/>
            <a:ext cx="11462658" cy="1666353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dirty="0" smtClean="0"/>
              <a:t/>
            </a:r>
            <a:br>
              <a:rPr lang="ro-RO" sz="4000" b="1" dirty="0" smtClean="0"/>
            </a:br>
            <a:r>
              <a:rPr lang="pt-BR" sz="4000" b="1" dirty="0"/>
              <a:t>Metode de profilaxie a </a:t>
            </a:r>
            <a:r>
              <a:rPr lang="pt-BR" sz="4000" b="1" dirty="0" smtClean="0"/>
              <a:t>TEV</a:t>
            </a:r>
            <a:r>
              <a:rPr lang="ro-RO" sz="4000" dirty="0"/>
              <a:t/>
            </a:r>
            <a:br>
              <a:rPr lang="ro-RO" sz="4000" dirty="0"/>
            </a:br>
            <a:r>
              <a:rPr lang="ro-RO" sz="4000" b="1" dirty="0" smtClean="0"/>
              <a:t>3. Metode </a:t>
            </a:r>
            <a:r>
              <a:rPr lang="ro-RO" sz="4000" b="1" dirty="0"/>
              <a:t>farmacologice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1213338"/>
            <a:ext cx="10948851" cy="4655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Agenţii </a:t>
            </a:r>
            <a:r>
              <a:rPr lang="ro-RO" dirty="0"/>
              <a:t>antiplachetari (aspirina</a:t>
            </a:r>
            <a:r>
              <a:rPr lang="ro-RO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Heparinele nefracționate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Heparinele </a:t>
            </a:r>
            <a:r>
              <a:rPr lang="ro-RO" dirty="0"/>
              <a:t>cu greutate moleculară </a:t>
            </a:r>
            <a:r>
              <a:rPr lang="ro-RO" dirty="0" smtClean="0"/>
              <a:t>mică</a:t>
            </a:r>
            <a:endParaRPr lang="ro-R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6085"/>
              </p:ext>
            </p:extLst>
          </p:nvPr>
        </p:nvGraphicFramePr>
        <p:xfrm>
          <a:off x="272142" y="2463804"/>
          <a:ext cx="7228115" cy="3576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8115">
                  <a:extLst>
                    <a:ext uri="{9D8B030D-6E8A-4147-A177-3AD203B41FA5}">
                      <a16:colId xmlns:a16="http://schemas.microsoft.com/office/drawing/2014/main" val="511832489"/>
                    </a:ext>
                  </a:extLst>
                </a:gridCol>
              </a:tblGrid>
              <a:tr h="420520">
                <a:tc>
                  <a:txBody>
                    <a:bodyPr/>
                    <a:lstStyle/>
                    <a:p>
                      <a:r>
                        <a:rPr lang="pt-BR" dirty="0" smtClean="0"/>
                        <a:t>Tipul HGMM Doza şi ritm de administrare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97715"/>
                  </a:ext>
                </a:extLst>
              </a:tr>
              <a:tr h="475107">
                <a:tc>
                  <a:txBody>
                    <a:bodyPr/>
                    <a:lstStyle/>
                    <a:p>
                      <a:r>
                        <a:rPr lang="ro-RO" dirty="0" smtClean="0"/>
                        <a:t>Enoxaparina (Clexane) 4000 UI (40 mg - 0,4 mL) /zi s.c.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637568"/>
                  </a:ext>
                </a:extLst>
              </a:tr>
              <a:tr h="473043">
                <a:tc>
                  <a:txBody>
                    <a:bodyPr/>
                    <a:lstStyle/>
                    <a:p>
                      <a:r>
                        <a:rPr lang="it-IT" dirty="0" smtClean="0"/>
                        <a:t>Dalteparina (Fragmin) 5000 UI (0,4 mL) /zi s.c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176524"/>
                  </a:ext>
                </a:extLst>
              </a:tr>
              <a:tr h="735912">
                <a:tc>
                  <a:txBody>
                    <a:bodyPr/>
                    <a:lstStyle/>
                    <a:p>
                      <a:r>
                        <a:rPr lang="pt-BR" dirty="0" smtClean="0"/>
                        <a:t>Nadroparina (Fraxiparine) 2850 – 5700 UI (0.3-0.6 mL/zi s.c. (în funcţie de gradul de risc şi de greutatea pacientului)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04092"/>
                  </a:ext>
                </a:extLst>
              </a:tr>
              <a:tr h="735912">
                <a:tc>
                  <a:txBody>
                    <a:bodyPr/>
                    <a:lstStyle/>
                    <a:p>
                      <a:r>
                        <a:rPr lang="ro-RO" dirty="0" smtClean="0"/>
                        <a:t>Tinzaparina (Innohep) 3500 UI (0,35 mL) /zi s.c. – pacienţi cu risc moderat 4500 UI (0,45 mL) /zi s.c. – pacienţi cu risc mare sau foarte mare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40264"/>
                  </a:ext>
                </a:extLst>
              </a:tr>
              <a:tr h="735912">
                <a:tc>
                  <a:txBody>
                    <a:bodyPr/>
                    <a:lstStyle/>
                    <a:p>
                      <a:r>
                        <a:rPr lang="ro-RO" dirty="0" smtClean="0"/>
                        <a:t>Reviparina (Clivarin) 4200 UI (0.6 mL) /zi s.c. – pacienţi cu risc mare sau foarte mare 1432 UI (0.25 mL) /zi s.c. – pacienţi cu risc mic-moderat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613856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20" y="1205593"/>
            <a:ext cx="3419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81" y="3408588"/>
            <a:ext cx="3286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7266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/>
              <a:t>Riscul absolut de TVP la pacienţii </a:t>
            </a:r>
            <a:r>
              <a:rPr lang="ro-RO" sz="2800" b="1" dirty="0" smtClean="0"/>
              <a:t>spitalizaţi,</a:t>
            </a:r>
            <a:r>
              <a:rPr lang="ro-RO" sz="2800" b="1" dirty="0"/>
              <a:t/>
            </a:r>
            <a:br>
              <a:rPr lang="ro-RO" sz="2800" b="1" dirty="0"/>
            </a:br>
            <a:r>
              <a:rPr lang="ro-RO" sz="2800" b="1" dirty="0"/>
              <a:t>fără </a:t>
            </a:r>
            <a:r>
              <a:rPr lang="ro-RO" sz="2800" b="1" dirty="0" smtClean="0"/>
              <a:t>profilaxie  medicamentoasă și aplicarea de măsuri  generale </a:t>
            </a:r>
            <a:endParaRPr lang="ro-RO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150311"/>
              </p:ext>
            </p:extLst>
          </p:nvPr>
        </p:nvGraphicFramePr>
        <p:xfrm>
          <a:off x="1635369" y="1213339"/>
          <a:ext cx="8537332" cy="507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209">
                  <a:extLst>
                    <a:ext uri="{9D8B030D-6E8A-4147-A177-3AD203B41FA5}">
                      <a16:colId xmlns:a16="http://schemas.microsoft.com/office/drawing/2014/main" val="2756700961"/>
                    </a:ext>
                  </a:extLst>
                </a:gridCol>
                <a:gridCol w="2813123">
                  <a:extLst>
                    <a:ext uri="{9D8B030D-6E8A-4147-A177-3AD203B41FA5}">
                      <a16:colId xmlns:a16="http://schemas.microsoft.com/office/drawing/2014/main" val="3165003358"/>
                    </a:ext>
                  </a:extLst>
                </a:gridCol>
              </a:tblGrid>
              <a:tr h="595546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Grupa de pacienţi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Prevalenţa TVP (%)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19899"/>
                  </a:ext>
                </a:extLst>
              </a:tr>
              <a:tr h="351165">
                <a:tc>
                  <a:txBody>
                    <a:bodyPr/>
                    <a:lstStyle/>
                    <a:p>
                      <a:r>
                        <a:rPr lang="ro-RO" dirty="0" smtClean="0"/>
                        <a:t>Pacienţi cu afecţiuni medicale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10-20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136732"/>
                  </a:ext>
                </a:extLst>
              </a:tr>
              <a:tr h="351165"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FF0000"/>
                          </a:solidFill>
                        </a:rPr>
                        <a:t>Chirurgie generală </a:t>
                      </a:r>
                      <a:endParaRPr lang="ro-RO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rgbClr val="FF0000"/>
                          </a:solidFill>
                        </a:rPr>
                        <a:t>15-40</a:t>
                      </a:r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526403"/>
                  </a:ext>
                </a:extLst>
              </a:tr>
              <a:tr h="351165"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FF0000"/>
                          </a:solidFill>
                        </a:rPr>
                        <a:t>Intervenţii chirurgicale ginecologice majore </a:t>
                      </a:r>
                      <a:endParaRPr lang="ro-RO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rgbClr val="FF0000"/>
                          </a:solidFill>
                        </a:rPr>
                        <a:t>15-40</a:t>
                      </a:r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955736"/>
                  </a:ext>
                </a:extLst>
              </a:tr>
              <a:tr h="351165">
                <a:tc>
                  <a:txBody>
                    <a:bodyPr/>
                    <a:lstStyle/>
                    <a:p>
                      <a:r>
                        <a:rPr lang="ro-RO" dirty="0" smtClean="0"/>
                        <a:t>Intervenţii chirurgicale urologice majore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15-40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500930"/>
                  </a:ext>
                </a:extLst>
              </a:tr>
              <a:tr h="351165">
                <a:tc>
                  <a:txBody>
                    <a:bodyPr/>
                    <a:lstStyle/>
                    <a:p>
                      <a:r>
                        <a:rPr lang="ro-RO" dirty="0" smtClean="0"/>
                        <a:t>Neurochirurgie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15-40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04514"/>
                  </a:ext>
                </a:extLst>
              </a:tr>
              <a:tr h="351165">
                <a:tc>
                  <a:txBody>
                    <a:bodyPr/>
                    <a:lstStyle/>
                    <a:p>
                      <a:r>
                        <a:rPr lang="ro-RO" dirty="0" smtClean="0"/>
                        <a:t>Accidente vasculare cerebrale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20-50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026189"/>
                  </a:ext>
                </a:extLst>
              </a:tr>
              <a:tr h="351165"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FF0000"/>
                          </a:solidFill>
                        </a:rPr>
                        <a:t>Artroplastie de şold sau genunchi, chirurgia şoldului </a:t>
                      </a:r>
                      <a:endParaRPr lang="ro-RO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FF0000"/>
                          </a:solidFill>
                        </a:rPr>
                        <a:t>40-60</a:t>
                      </a:r>
                      <a:endParaRPr lang="ro-RO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25046"/>
                  </a:ext>
                </a:extLst>
              </a:tr>
              <a:tr h="614538">
                <a:tc>
                  <a:txBody>
                    <a:bodyPr/>
                    <a:lstStyle/>
                    <a:p>
                      <a:r>
                        <a:rPr lang="ro-RO" dirty="0" smtClean="0"/>
                        <a:t>Traumatisme majore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40-80</a:t>
                      </a:r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63963"/>
                  </a:ext>
                </a:extLst>
              </a:tr>
              <a:tr h="614538">
                <a:tc>
                  <a:txBody>
                    <a:bodyPr/>
                    <a:lstStyle/>
                    <a:p>
                      <a:r>
                        <a:rPr lang="ro-RO" dirty="0" smtClean="0"/>
                        <a:t>Leziuni ale măduvei spinării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60-80</a:t>
                      </a:r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790290"/>
                  </a:ext>
                </a:extLst>
              </a:tr>
              <a:tr h="614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Pacienţi critici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10-80</a:t>
                      </a:r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73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9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" y="286604"/>
            <a:ext cx="10935872" cy="997074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/>
              <a:t>Principalii factori de risc pentru TEV şi pe baza cărora se stabilesc nivelele de risc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786" y="1283677"/>
            <a:ext cx="5328138" cy="49324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sz="1800" b="1" dirty="0">
                <a:solidFill>
                  <a:srgbClr val="FF0000"/>
                </a:solidFill>
              </a:rPr>
              <a:t>Intervenţiile chirurgicale sau ortopedice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/>
              <a:t>Traumatismele (majore sau ale membrelor inferioare)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b="1" dirty="0">
                <a:solidFill>
                  <a:srgbClr val="FF0000"/>
                </a:solidFill>
              </a:rPr>
              <a:t>Imobilizarea (&gt;3 zile)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/>
              <a:t>Accidentul vascular cerebral (în special asociat cu deficit motor)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/>
              <a:t>Neoplaziile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 smtClean="0"/>
              <a:t>Antecedentele </a:t>
            </a:r>
            <a:r>
              <a:rPr lang="ro-RO" sz="1800" dirty="0"/>
              <a:t>de TEV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b="1" dirty="0">
                <a:solidFill>
                  <a:srgbClr val="FF0000"/>
                </a:solidFill>
              </a:rPr>
              <a:t>Vârsta peste 40 ani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b="1" dirty="0">
                <a:solidFill>
                  <a:srgbClr val="FF0000"/>
                </a:solidFill>
              </a:rPr>
              <a:t>Sarcina şi perioada postpartum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/>
              <a:t>Tratamentele hormonale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/>
              <a:t>Contraceptivele orale sau terapia de substituţie hormonală pe bază </a:t>
            </a:r>
            <a:r>
              <a:rPr lang="ro-RO" sz="1800" dirty="0" smtClean="0"/>
              <a:t>de Estrogeni</a:t>
            </a:r>
          </a:p>
          <a:p>
            <a:pPr>
              <a:buFont typeface="Wingdings" panose="05000000000000000000" pitchFamily="2" charset="2"/>
              <a:buChar char="Ø"/>
            </a:pPr>
            <a:endParaRPr lang="ro-RO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562" y="1283676"/>
            <a:ext cx="5168118" cy="493248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Afecţiunile medicale acute (inclusiv acutizarea unor afecţiuni medicale cronice</a:t>
            </a:r>
            <a:r>
              <a:rPr lang="ro-RO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Insuficienţa </a:t>
            </a:r>
            <a:r>
              <a:rPr lang="ro-RO" dirty="0"/>
              <a:t>cardiacă sau respiratorie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Infarctul miocardic acut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Bolile inflamatorii intestinale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Sindromul nefrotic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Infecţii acute severe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Sepsisul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 smtClean="0">
                <a:solidFill>
                  <a:srgbClr val="FF0000"/>
                </a:solidFill>
              </a:rPr>
              <a:t>Obezitatea</a:t>
            </a:r>
            <a:endParaRPr lang="ro-RO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Fumatul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Varicele la membrele inferioare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Cateterizarea venoasă centrală</a:t>
            </a:r>
          </a:p>
          <a:p>
            <a:pPr>
              <a:buFont typeface="Wingdings" panose="05000000000000000000" pitchFamily="2" charset="2"/>
              <a:buChar char="Ø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927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-87086"/>
            <a:ext cx="9278712" cy="827315"/>
          </a:xfrm>
        </p:spPr>
        <p:txBody>
          <a:bodyPr>
            <a:noAutofit/>
          </a:bodyPr>
          <a:lstStyle/>
          <a:p>
            <a:r>
              <a:rPr lang="it-IT" sz="3600" b="1" dirty="0"/>
              <a:t>Schimbarea poziţiei pacientului </a:t>
            </a:r>
            <a:r>
              <a:rPr lang="it-IT" sz="3600" b="1" dirty="0" smtClean="0"/>
              <a:t>imobilizat</a:t>
            </a:r>
            <a:r>
              <a:rPr lang="ro-RO" sz="3600" b="1" dirty="0" smtClean="0"/>
              <a:t>, </a:t>
            </a:r>
            <a:r>
              <a:rPr lang="it-IT" sz="3600" b="1" dirty="0" smtClean="0"/>
              <a:t>adinamic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751113"/>
            <a:ext cx="11865428" cy="5551715"/>
          </a:xfrm>
        </p:spPr>
        <p:txBody>
          <a:bodyPr>
            <a:noAutofit/>
          </a:bodyPr>
          <a:lstStyle/>
          <a:p>
            <a:r>
              <a:rPr lang="ro-RO" sz="2400" b="1" dirty="0" smtClean="0">
                <a:latin typeface="Calibri" pitchFamily="34" charset="0"/>
              </a:rPr>
              <a:t>1.</a:t>
            </a:r>
            <a:r>
              <a:rPr lang="vi-VN" sz="2400" b="1" dirty="0" smtClean="0">
                <a:latin typeface="Calibri" pitchFamily="34" charset="0"/>
              </a:rPr>
              <a:t>Scop</a:t>
            </a:r>
            <a:endParaRPr lang="vi-VN" sz="24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400" dirty="0" smtClean="0">
                <a:latin typeface="Calibri" pitchFamily="34" charset="0"/>
              </a:rPr>
              <a:t>asigurarea </a:t>
            </a:r>
            <a:r>
              <a:rPr lang="vi-VN" sz="2400" dirty="0">
                <a:latin typeface="Calibri" pitchFamily="34" charset="0"/>
              </a:rPr>
              <a:t>confortului pacientului;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 smtClean="0">
                <a:latin typeface="Calibri" pitchFamily="34" charset="0"/>
              </a:rPr>
              <a:t>prevenirea </a:t>
            </a:r>
            <a:r>
              <a:rPr lang="vi-VN" sz="2400" dirty="0">
                <a:latin typeface="Calibri" pitchFamily="34" charset="0"/>
              </a:rPr>
              <a:t>complicaţiilor favorizate de imobilizare (escare, </a:t>
            </a:r>
            <a:r>
              <a:rPr lang="vi-VN" sz="2400" dirty="0" smtClean="0">
                <a:latin typeface="Calibri" pitchFamily="34" charset="0"/>
              </a:rPr>
              <a:t>tromboze,</a:t>
            </a:r>
            <a:r>
              <a:rPr lang="ro-RO" sz="2400" dirty="0" smtClean="0">
                <a:latin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</a:rPr>
              <a:t>încetinirea</a:t>
            </a:r>
            <a:r>
              <a:rPr lang="ro-RO" sz="2400" dirty="0" smtClean="0">
                <a:latin typeface="Calibri" pitchFamily="34" charset="0"/>
              </a:rPr>
              <a:t>   </a:t>
            </a:r>
            <a:r>
              <a:rPr lang="vi-VN" sz="2400" dirty="0" smtClean="0">
                <a:latin typeface="Calibri" pitchFamily="34" charset="0"/>
              </a:rPr>
              <a:t>tranzitului</a:t>
            </a:r>
            <a:r>
              <a:rPr lang="vi-VN" sz="2400" dirty="0">
                <a:latin typeface="Calibri" pitchFamily="34" charset="0"/>
              </a:rPr>
              <a:t>).</a:t>
            </a:r>
          </a:p>
          <a:p>
            <a:r>
              <a:rPr lang="ro-RO" sz="2400" b="1" dirty="0" smtClean="0">
                <a:latin typeface="Calibri" pitchFamily="34" charset="0"/>
              </a:rPr>
              <a:t>2.</a:t>
            </a:r>
            <a:r>
              <a:rPr lang="vi-VN" sz="2400" b="1" dirty="0" smtClean="0">
                <a:latin typeface="Calibri" pitchFamily="34" charset="0"/>
              </a:rPr>
              <a:t>Materiale </a:t>
            </a:r>
            <a:r>
              <a:rPr lang="vi-VN" sz="2400" b="1" dirty="0">
                <a:latin typeface="Calibri" pitchFamily="34" charset="0"/>
              </a:rPr>
              <a:t>necesare</a:t>
            </a:r>
          </a:p>
          <a:p>
            <a:pPr>
              <a:buFont typeface="Wingdings" pitchFamily="2" charset="2"/>
              <a:buChar char="Ø"/>
            </a:pPr>
            <a:r>
              <a:rPr lang="ro-RO" sz="2400" dirty="0" smtClean="0">
                <a:latin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</a:rPr>
              <a:t>perne</a:t>
            </a:r>
            <a:r>
              <a:rPr lang="ro-RO" sz="2400" dirty="0" smtClean="0">
                <a:latin typeface="Calibri" pitchFamily="34" charset="0"/>
              </a:rPr>
              <a:t>, rezemători</a:t>
            </a:r>
            <a:endParaRPr lang="vi-VN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400" dirty="0" smtClean="0">
                <a:latin typeface="Calibri" pitchFamily="34" charset="0"/>
              </a:rPr>
              <a:t> </a:t>
            </a:r>
            <a:r>
              <a:rPr lang="vi-VN" sz="2400" dirty="0">
                <a:latin typeface="Calibri" pitchFamily="34" charset="0"/>
              </a:rPr>
              <a:t>suluri din pătură, din alte materiale textile;</a:t>
            </a:r>
          </a:p>
          <a:p>
            <a:pPr>
              <a:buFont typeface="Wingdings" pitchFamily="2" charset="2"/>
              <a:buChar char="Ø"/>
            </a:pPr>
            <a:r>
              <a:rPr lang="ro-RO" sz="2400" dirty="0">
                <a:latin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</a:rPr>
              <a:t>sprijinitor </a:t>
            </a:r>
            <a:r>
              <a:rPr lang="vi-VN" sz="2400" dirty="0">
                <a:latin typeface="Calibri" pitchFamily="34" charset="0"/>
              </a:rPr>
              <a:t>pentru picioare, saci de </a:t>
            </a:r>
            <a:r>
              <a:rPr lang="vi-VN" sz="2400" dirty="0" smtClean="0">
                <a:latin typeface="Calibri" pitchFamily="34" charset="0"/>
              </a:rPr>
              <a:t>nisip</a:t>
            </a:r>
            <a:r>
              <a:rPr lang="ro-RO" sz="2400" dirty="0" smtClean="0">
                <a:latin typeface="Calibri" pitchFamily="34" charset="0"/>
              </a:rPr>
              <a:t>, colaci de cauciuc</a:t>
            </a:r>
            <a:endParaRPr lang="vi-VN" sz="2400" dirty="0">
              <a:latin typeface="Calibri" pitchFamily="34" charset="0"/>
            </a:endParaRPr>
          </a:p>
          <a:p>
            <a:r>
              <a:rPr lang="ro-RO" sz="2400" b="1" dirty="0" smtClean="0">
                <a:latin typeface="Calibri" pitchFamily="34" charset="0"/>
              </a:rPr>
              <a:t>3.</a:t>
            </a:r>
            <a:r>
              <a:rPr lang="vi-VN" sz="2400" b="1" dirty="0" smtClean="0">
                <a:latin typeface="Calibri" pitchFamily="34" charset="0"/>
              </a:rPr>
              <a:t>Pregătirea </a:t>
            </a:r>
            <a:r>
              <a:rPr lang="vi-VN" sz="2400" b="1" dirty="0">
                <a:latin typeface="Calibri" pitchFamily="34" charset="0"/>
              </a:rPr>
              <a:t>pacientului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/>
              <a:t>Se informează pacientul asupra necesităţii schimbării </a:t>
            </a:r>
            <a:r>
              <a:rPr lang="vi-VN" sz="2400" dirty="0" smtClean="0"/>
              <a:t>poziţiei</a:t>
            </a:r>
            <a:endParaRPr lang="ro-RO" sz="2400" dirty="0" smtClean="0"/>
          </a:p>
          <a:p>
            <a:pPr>
              <a:buFont typeface="Wingdings" pitchFamily="2" charset="2"/>
              <a:buChar char="Ø"/>
            </a:pPr>
            <a:r>
              <a:rPr lang="vi-VN" sz="2400" dirty="0"/>
              <a:t>Se explică importanţa schimbării poziţiei la anumite intervale de timp</a:t>
            </a:r>
            <a:r>
              <a:rPr lang="vi-VN" sz="2400" dirty="0" smtClean="0"/>
              <a:t>.</a:t>
            </a:r>
            <a:endParaRPr lang="vi-VN" sz="2400" dirty="0"/>
          </a:p>
          <a:p>
            <a:pPr>
              <a:buFont typeface="Wingdings" pitchFamily="2" charset="2"/>
              <a:buChar char="Ø"/>
            </a:pPr>
            <a:r>
              <a:rPr lang="vi-VN" sz="2400" dirty="0" smtClean="0">
                <a:latin typeface="Calibri" pitchFamily="34" charset="0"/>
              </a:rPr>
              <a:t>se </a:t>
            </a:r>
            <a:r>
              <a:rPr lang="vi-VN" sz="2400" dirty="0">
                <a:latin typeface="Calibri" pitchFamily="34" charset="0"/>
              </a:rPr>
              <a:t>evaluează resursele pacientului şi capacitatea acestuia de a participa </a:t>
            </a:r>
            <a:r>
              <a:rPr lang="vi-VN" sz="2400" dirty="0" smtClean="0">
                <a:latin typeface="Calibri" pitchFamily="34" charset="0"/>
              </a:rPr>
              <a:t>la</a:t>
            </a:r>
            <a:r>
              <a:rPr lang="ro-RO" sz="2400" dirty="0" smtClean="0">
                <a:latin typeface="Calibri" pitchFamily="34" charset="0"/>
              </a:rPr>
              <a:t>   </a:t>
            </a:r>
            <a:r>
              <a:rPr lang="vi-VN" sz="2400" dirty="0" smtClean="0">
                <a:latin typeface="Calibri" pitchFamily="34" charset="0"/>
              </a:rPr>
              <a:t>procedură.</a:t>
            </a:r>
            <a:endParaRPr lang="ro-RO" sz="2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vi-VN" sz="2400" dirty="0">
              <a:latin typeface="Calibri" pitchFamily="34" charset="0"/>
            </a:endParaRPr>
          </a:p>
          <a:p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14083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347</TotalTime>
  <Words>1648</Words>
  <Application>Microsoft Office PowerPoint</Application>
  <PresentationFormat>Widescreen</PresentationFormat>
  <Paragraphs>211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Retrospect</vt:lpstr>
      <vt:lpstr> PREVENIREA TROMBOZELOR  (material pentru instruirea asistenților medicali și a  infirmierelor)  </vt:lpstr>
      <vt:lpstr>TROMBOZA</vt:lpstr>
      <vt:lpstr>Metode de profilaxie a TEV</vt:lpstr>
      <vt:lpstr>PowerPoint Presentation</vt:lpstr>
      <vt:lpstr>Metode de profilaxie a TEV</vt:lpstr>
      <vt:lpstr> Metode de profilaxie a TEV 3. Metode farmacologice </vt:lpstr>
      <vt:lpstr>Riscul absolut de TVP la pacienţii spitalizaţi, fără profilaxie  medicamentoasă și aplicarea de măsuri  generale </vt:lpstr>
      <vt:lpstr>Principalii factori de risc pentru TEV şi pe baza cărora se stabilesc nivelele de risc</vt:lpstr>
      <vt:lpstr>Schimbarea poziţiei pacientului imobilizat, adinamic </vt:lpstr>
      <vt:lpstr>Mobilizarea  - Principii de respectat</vt:lpstr>
      <vt:lpstr>Pașii mobilizării pacientului</vt:lpstr>
      <vt:lpstr>Mobilizarea pasivă</vt:lpstr>
      <vt:lpstr>PowerPoint Presentation</vt:lpstr>
      <vt:lpstr>Schimbarea poziţiei pacientului imobilizat, adinamic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Readucerea pacienţilor alunecaţi din poziţie semișezând sau șezând </vt:lpstr>
      <vt:lpstr>Efectuarea primilor paşi</vt:lpstr>
      <vt:lpstr>Mobilizarea pacientului</vt:lpstr>
      <vt:lpstr>Mobilizarea pacientului</vt:lpstr>
      <vt:lpstr>Mobilizarea pacientului</vt:lpstr>
      <vt:lpstr>Bibliografie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MOBILIZAREA PACIENTULUI  PREVENIREA TROMBOZELOR</dc:title>
  <dc:creator>ati2</dc:creator>
  <cp:lastModifiedBy>ati2</cp:lastModifiedBy>
  <cp:revision>37</cp:revision>
  <dcterms:created xsi:type="dcterms:W3CDTF">2022-08-10T05:32:57Z</dcterms:created>
  <dcterms:modified xsi:type="dcterms:W3CDTF">2022-11-29T09:49:59Z</dcterms:modified>
</cp:coreProperties>
</file>