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Lst>
  <p:notesMasterIdLst>
    <p:notesMasterId r:id="rId66"/>
  </p:notesMasterIdLst>
  <p:sldIdLst>
    <p:sldId id="256" r:id="rId2"/>
    <p:sldId id="257" r:id="rId3"/>
    <p:sldId id="258" r:id="rId4"/>
    <p:sldId id="264" r:id="rId5"/>
    <p:sldId id="338" r:id="rId6"/>
    <p:sldId id="259" r:id="rId7"/>
    <p:sldId id="260" r:id="rId8"/>
    <p:sldId id="261" r:id="rId9"/>
    <p:sldId id="262" r:id="rId10"/>
    <p:sldId id="263" r:id="rId11"/>
    <p:sldId id="265" r:id="rId12"/>
    <p:sldId id="278" r:id="rId13"/>
    <p:sldId id="268" r:id="rId14"/>
    <p:sldId id="334" r:id="rId15"/>
    <p:sldId id="266" r:id="rId16"/>
    <p:sldId id="345" r:id="rId17"/>
    <p:sldId id="346" r:id="rId18"/>
    <p:sldId id="269" r:id="rId19"/>
    <p:sldId id="271" r:id="rId20"/>
    <p:sldId id="277" r:id="rId21"/>
    <p:sldId id="339" r:id="rId22"/>
    <p:sldId id="281" r:id="rId23"/>
    <p:sldId id="272" r:id="rId24"/>
    <p:sldId id="370" r:id="rId25"/>
    <p:sldId id="344" r:id="rId26"/>
    <p:sldId id="284" r:id="rId27"/>
    <p:sldId id="288" r:id="rId28"/>
    <p:sldId id="322" r:id="rId29"/>
    <p:sldId id="349" r:id="rId30"/>
    <p:sldId id="347" r:id="rId31"/>
    <p:sldId id="348" r:id="rId32"/>
    <p:sldId id="371" r:id="rId33"/>
    <p:sldId id="340" r:id="rId34"/>
    <p:sldId id="282" r:id="rId35"/>
    <p:sldId id="350" r:id="rId36"/>
    <p:sldId id="343" r:id="rId37"/>
    <p:sldId id="357" r:id="rId38"/>
    <p:sldId id="358" r:id="rId39"/>
    <p:sldId id="359" r:id="rId40"/>
    <p:sldId id="283" r:id="rId41"/>
    <p:sldId id="364" r:id="rId42"/>
    <p:sldId id="353" r:id="rId43"/>
    <p:sldId id="361" r:id="rId44"/>
    <p:sldId id="365" r:id="rId45"/>
    <p:sldId id="366" r:id="rId46"/>
    <p:sldId id="367" r:id="rId47"/>
    <p:sldId id="368" r:id="rId48"/>
    <p:sldId id="328" r:id="rId49"/>
    <p:sldId id="326" r:id="rId50"/>
    <p:sldId id="333" r:id="rId51"/>
    <p:sldId id="327" r:id="rId52"/>
    <p:sldId id="363" r:id="rId53"/>
    <p:sldId id="329" r:id="rId54"/>
    <p:sldId id="362" r:id="rId55"/>
    <p:sldId id="276" r:id="rId56"/>
    <p:sldId id="352" r:id="rId57"/>
    <p:sldId id="373" r:id="rId58"/>
    <p:sldId id="369" r:id="rId59"/>
    <p:sldId id="356" r:id="rId60"/>
    <p:sldId id="378" r:id="rId61"/>
    <p:sldId id="374" r:id="rId62"/>
    <p:sldId id="375" r:id="rId63"/>
    <p:sldId id="376" r:id="rId64"/>
    <p:sldId id="377"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02DC93-43F3-408A-9C26-9D383256840A}"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3D4E2125-F758-4BBB-99B4-F3B0AC1C72D6}">
      <dgm:prSet>
        <dgm:style>
          <a:lnRef idx="1">
            <a:schemeClr val="accent3"/>
          </a:lnRef>
          <a:fillRef idx="2">
            <a:schemeClr val="accent3"/>
          </a:fillRef>
          <a:effectRef idx="1">
            <a:schemeClr val="accent3"/>
          </a:effectRef>
          <a:fontRef idx="minor">
            <a:schemeClr val="dk1"/>
          </a:fontRef>
        </dgm:style>
      </dgm:prSet>
      <dgm:spPr/>
      <dgm:t>
        <a:bodyPr/>
        <a:lstStyle/>
        <a:p>
          <a:pPr rtl="0"/>
          <a:r>
            <a:rPr lang="ro-RO" dirty="0" smtClean="0"/>
            <a:t>1.</a:t>
          </a:r>
          <a:r>
            <a:rPr lang="it-IT" dirty="0" smtClean="0"/>
            <a:t>De fiecare dată când se reia MCE, mâinile salvatorului trebuie sa fie aşezate în </a:t>
          </a:r>
          <a:r>
            <a:rPr lang="ro-RO" b="1" dirty="0" smtClean="0"/>
            <a:t>jumătatea inferioară </a:t>
          </a:r>
          <a:r>
            <a:rPr lang="ro-RO" dirty="0" smtClean="0"/>
            <a:t>a sternului (mijlocul toracelui, linia intermamemlonară)</a:t>
          </a:r>
          <a:endParaRPr lang="en-US" dirty="0"/>
        </a:p>
      </dgm:t>
    </dgm:pt>
    <dgm:pt modelId="{83442FA7-A2CF-47B9-9649-E825BF7FE779}" type="parTrans" cxnId="{6B446A88-93BE-4EC8-9E08-48F665B9538A}">
      <dgm:prSet/>
      <dgm:spPr/>
      <dgm:t>
        <a:bodyPr/>
        <a:lstStyle/>
        <a:p>
          <a:endParaRPr lang="en-US"/>
        </a:p>
      </dgm:t>
    </dgm:pt>
    <dgm:pt modelId="{DFB36D6F-335D-46CB-A327-B2A020D53E7F}" type="sibTrans" cxnId="{6B446A88-93BE-4EC8-9E08-48F665B9538A}">
      <dgm:prSet/>
      <dgm:spPr/>
      <dgm:t>
        <a:bodyPr/>
        <a:lstStyle/>
        <a:p>
          <a:endParaRPr lang="en-US"/>
        </a:p>
      </dgm:t>
    </dgm:pt>
    <dgm:pt modelId="{6167D9D6-E085-4318-925A-AF3C847B10CC}">
      <dgm:prSet>
        <dgm:style>
          <a:lnRef idx="1">
            <a:schemeClr val="accent3"/>
          </a:lnRef>
          <a:fillRef idx="2">
            <a:schemeClr val="accent3"/>
          </a:fillRef>
          <a:effectRef idx="1">
            <a:schemeClr val="accent3"/>
          </a:effectRef>
          <a:fontRef idx="minor">
            <a:schemeClr val="dk1"/>
          </a:fontRef>
        </dgm:style>
      </dgm:prSet>
      <dgm:spPr/>
      <dgm:t>
        <a:bodyPr/>
        <a:lstStyle/>
        <a:p>
          <a:pPr rtl="0"/>
          <a:r>
            <a:rPr lang="ro-RO" b="1" dirty="0" smtClean="0"/>
            <a:t>2.</a:t>
          </a:r>
          <a:r>
            <a:rPr lang="it-IT" b="1" dirty="0" smtClean="0"/>
            <a:t>Frecvenţa compresiilor</a:t>
          </a:r>
          <a:r>
            <a:rPr lang="it-IT" dirty="0" smtClean="0"/>
            <a:t> trebuie să fie 100</a:t>
          </a:r>
          <a:r>
            <a:rPr lang="ro-RO" dirty="0" smtClean="0"/>
            <a:t>-120</a:t>
          </a:r>
          <a:r>
            <a:rPr lang="it-IT" dirty="0" smtClean="0"/>
            <a:t>/min</a:t>
          </a:r>
          <a:endParaRPr lang="ro-RO" dirty="0" smtClean="0"/>
        </a:p>
        <a:p>
          <a:pPr rtl="0"/>
          <a:r>
            <a:rPr lang="ro-RO" dirty="0" smtClean="0"/>
            <a:t>Se numără!</a:t>
          </a:r>
          <a:endParaRPr lang="en-US" dirty="0"/>
        </a:p>
      </dgm:t>
    </dgm:pt>
    <dgm:pt modelId="{6D8F3F60-0850-477F-9F6F-9870F8B6FC58}" type="parTrans" cxnId="{FFB54715-49D9-4313-AF17-EAF605991590}">
      <dgm:prSet/>
      <dgm:spPr/>
      <dgm:t>
        <a:bodyPr/>
        <a:lstStyle/>
        <a:p>
          <a:endParaRPr lang="en-US"/>
        </a:p>
      </dgm:t>
    </dgm:pt>
    <dgm:pt modelId="{10E18FEB-DEC6-4ED7-9BDA-DB4A35F3C59C}" type="sibTrans" cxnId="{FFB54715-49D9-4313-AF17-EAF605991590}">
      <dgm:prSet/>
      <dgm:spPr/>
      <dgm:t>
        <a:bodyPr/>
        <a:lstStyle/>
        <a:p>
          <a:endParaRPr lang="en-US"/>
        </a:p>
      </dgm:t>
    </dgm:pt>
    <dgm:pt modelId="{AAAFB928-27A4-4CDF-A0E4-722007CDC16E}">
      <dgm:prSet>
        <dgm:style>
          <a:lnRef idx="1">
            <a:schemeClr val="accent3"/>
          </a:lnRef>
          <a:fillRef idx="2">
            <a:schemeClr val="accent3"/>
          </a:fillRef>
          <a:effectRef idx="1">
            <a:schemeClr val="accent3"/>
          </a:effectRef>
          <a:fontRef idx="minor">
            <a:schemeClr val="dk1"/>
          </a:fontRef>
        </dgm:style>
      </dgm:prSet>
      <dgm:spPr/>
      <dgm:t>
        <a:bodyPr/>
        <a:lstStyle/>
        <a:p>
          <a:pPr rtl="0"/>
          <a:r>
            <a:rPr lang="ro-RO" dirty="0" smtClean="0"/>
            <a:t>3.</a:t>
          </a:r>
          <a:r>
            <a:rPr lang="it-IT" dirty="0" smtClean="0"/>
            <a:t>Toracele trebuie comprimat </a:t>
          </a:r>
          <a:r>
            <a:rPr lang="ro-RO" dirty="0" smtClean="0"/>
            <a:t>5</a:t>
          </a:r>
          <a:r>
            <a:rPr lang="it-IT" dirty="0" smtClean="0"/>
            <a:t>-</a:t>
          </a:r>
          <a:r>
            <a:rPr lang="ro-RO" dirty="0" smtClean="0"/>
            <a:t>6</a:t>
          </a:r>
          <a:r>
            <a:rPr lang="it-IT" dirty="0" smtClean="0"/>
            <a:t>cm</a:t>
          </a:r>
          <a:endParaRPr lang="en-US" dirty="0"/>
        </a:p>
      </dgm:t>
    </dgm:pt>
    <dgm:pt modelId="{6C800B74-28D1-4AB9-BB47-301AE093F892}" type="parTrans" cxnId="{691092CC-FC28-46C8-9CE8-5AF245AC4B2B}">
      <dgm:prSet/>
      <dgm:spPr/>
      <dgm:t>
        <a:bodyPr/>
        <a:lstStyle/>
        <a:p>
          <a:endParaRPr lang="en-US"/>
        </a:p>
      </dgm:t>
    </dgm:pt>
    <dgm:pt modelId="{A9B1A2E1-93B8-41A5-9CC0-8895402F48D4}" type="sibTrans" cxnId="{691092CC-FC28-46C8-9CE8-5AF245AC4B2B}">
      <dgm:prSet/>
      <dgm:spPr/>
      <dgm:t>
        <a:bodyPr/>
        <a:lstStyle/>
        <a:p>
          <a:endParaRPr lang="en-US"/>
        </a:p>
      </dgm:t>
    </dgm:pt>
    <dgm:pt modelId="{2EB9861B-C9D4-4711-B9EE-084460E57C41}">
      <dgm:prSet>
        <dgm:style>
          <a:lnRef idx="1">
            <a:schemeClr val="accent3"/>
          </a:lnRef>
          <a:fillRef idx="2">
            <a:schemeClr val="accent3"/>
          </a:fillRef>
          <a:effectRef idx="1">
            <a:schemeClr val="accent3"/>
          </a:effectRef>
          <a:fontRef idx="minor">
            <a:schemeClr val="dk1"/>
          </a:fontRef>
        </dgm:style>
      </dgm:prSet>
      <dgm:spPr/>
      <dgm:t>
        <a:bodyPr/>
        <a:lstStyle/>
        <a:p>
          <a:pPr rtl="0"/>
          <a:r>
            <a:rPr lang="ro-RO" dirty="0" smtClean="0"/>
            <a:t>4.</a:t>
          </a:r>
          <a:r>
            <a:rPr lang="it-IT" dirty="0" smtClean="0"/>
            <a:t>După fiecare compresie </a:t>
          </a:r>
          <a:r>
            <a:rPr lang="it-IT" b="1" dirty="0" smtClean="0"/>
            <a:t>toracele trebuie lăsat sa revină în poziţia iniţială</a:t>
          </a:r>
          <a:endParaRPr lang="en-US" dirty="0"/>
        </a:p>
      </dgm:t>
    </dgm:pt>
    <dgm:pt modelId="{3B8C1703-F653-42A3-9779-A5A8AFBFAD60}" type="parTrans" cxnId="{F13F2BBE-0A33-42D9-8AC2-BBBD12C22301}">
      <dgm:prSet/>
      <dgm:spPr/>
      <dgm:t>
        <a:bodyPr/>
        <a:lstStyle/>
        <a:p>
          <a:endParaRPr lang="en-US"/>
        </a:p>
      </dgm:t>
    </dgm:pt>
    <dgm:pt modelId="{6E24CDB2-4C9E-4EEC-992E-C226B177A16C}" type="sibTrans" cxnId="{F13F2BBE-0A33-42D9-8AC2-BBBD12C22301}">
      <dgm:prSet/>
      <dgm:spPr/>
      <dgm:t>
        <a:bodyPr/>
        <a:lstStyle/>
        <a:p>
          <a:endParaRPr lang="en-US"/>
        </a:p>
      </dgm:t>
    </dgm:pt>
    <dgm:pt modelId="{D9256A0D-AEA7-43AA-9FEE-C8EFD6C9FEAD}">
      <dgm:prSet>
        <dgm:style>
          <a:lnRef idx="1">
            <a:schemeClr val="accent3"/>
          </a:lnRef>
          <a:fillRef idx="2">
            <a:schemeClr val="accent3"/>
          </a:fillRef>
          <a:effectRef idx="1">
            <a:schemeClr val="accent3"/>
          </a:effectRef>
          <a:fontRef idx="minor">
            <a:schemeClr val="dk1"/>
          </a:fontRef>
        </dgm:style>
      </dgm:prSet>
      <dgm:spPr/>
      <dgm:t>
        <a:bodyPr/>
        <a:lstStyle/>
        <a:p>
          <a:pPr rtl="0"/>
          <a:r>
            <a:rPr lang="ro-RO" b="1" dirty="0" smtClean="0"/>
            <a:t>5.</a:t>
          </a:r>
          <a:r>
            <a:rPr lang="it-IT" b="1" dirty="0" smtClean="0"/>
            <a:t>Durata compresiei</a:t>
          </a:r>
          <a:r>
            <a:rPr lang="it-IT" dirty="0" smtClean="0"/>
            <a:t> toracelui trebuie sa fie egală cu cea a </a:t>
          </a:r>
          <a:r>
            <a:rPr lang="it-IT" b="1" dirty="0" smtClean="0"/>
            <a:t>decompresiei</a:t>
          </a:r>
          <a:endParaRPr lang="en-US" dirty="0"/>
        </a:p>
      </dgm:t>
    </dgm:pt>
    <dgm:pt modelId="{633AFCDA-45B3-43A6-B980-13B6761CF21B}" type="parTrans" cxnId="{96073CF0-AE3F-47E4-B198-F9966B52748E}">
      <dgm:prSet/>
      <dgm:spPr/>
      <dgm:t>
        <a:bodyPr/>
        <a:lstStyle/>
        <a:p>
          <a:endParaRPr lang="en-US"/>
        </a:p>
      </dgm:t>
    </dgm:pt>
    <dgm:pt modelId="{814DA6B2-02E6-4525-87D7-581A701CA438}" type="sibTrans" cxnId="{96073CF0-AE3F-47E4-B198-F9966B52748E}">
      <dgm:prSet/>
      <dgm:spPr/>
      <dgm:t>
        <a:bodyPr/>
        <a:lstStyle/>
        <a:p>
          <a:endParaRPr lang="en-US"/>
        </a:p>
      </dgm:t>
    </dgm:pt>
    <dgm:pt modelId="{A72AFBD1-D2F6-4F59-9FD5-B1A57A1BA925}">
      <dgm:prSet>
        <dgm:style>
          <a:lnRef idx="1">
            <a:schemeClr val="accent3"/>
          </a:lnRef>
          <a:fillRef idx="2">
            <a:schemeClr val="accent3"/>
          </a:fillRef>
          <a:effectRef idx="1">
            <a:schemeClr val="accent3"/>
          </a:effectRef>
          <a:fontRef idx="minor">
            <a:schemeClr val="dk1"/>
          </a:fontRef>
        </dgm:style>
      </dgm:prSet>
      <dgm:spPr/>
      <dgm:t>
        <a:bodyPr/>
        <a:lstStyle/>
        <a:p>
          <a:pPr rtl="0"/>
          <a:r>
            <a:rPr lang="ro-RO" b="1" dirty="0" smtClean="0"/>
            <a:t>6.</a:t>
          </a:r>
          <a:r>
            <a:rPr lang="it-IT" b="1" dirty="0" smtClean="0"/>
            <a:t>Întreruperi </a:t>
          </a:r>
          <a:r>
            <a:rPr lang="it-IT" dirty="0" smtClean="0"/>
            <a:t>cât mai puţine</a:t>
          </a:r>
          <a:r>
            <a:rPr lang="ro-RO" dirty="0" smtClean="0"/>
            <a:t> </a:t>
          </a:r>
          <a:endParaRPr lang="en-US" dirty="0"/>
        </a:p>
      </dgm:t>
    </dgm:pt>
    <dgm:pt modelId="{AD3E1318-64FA-40E3-AE3E-B47D7CC55A98}" type="parTrans" cxnId="{36CA4565-2749-4860-B4D8-957E1FFCFB96}">
      <dgm:prSet/>
      <dgm:spPr/>
      <dgm:t>
        <a:bodyPr/>
        <a:lstStyle/>
        <a:p>
          <a:endParaRPr lang="en-US"/>
        </a:p>
      </dgm:t>
    </dgm:pt>
    <dgm:pt modelId="{9677B957-4224-4D42-8760-F5E9D678B224}" type="sibTrans" cxnId="{36CA4565-2749-4860-B4D8-957E1FFCFB96}">
      <dgm:prSet/>
      <dgm:spPr/>
      <dgm:t>
        <a:bodyPr/>
        <a:lstStyle/>
        <a:p>
          <a:endParaRPr lang="en-US"/>
        </a:p>
      </dgm:t>
    </dgm:pt>
    <dgm:pt modelId="{A0394201-FF94-4C43-BB7F-98F41E90E729}" type="pres">
      <dgm:prSet presAssocID="{D502DC93-43F3-408A-9C26-9D383256840A}" presName="diagram" presStyleCnt="0">
        <dgm:presLayoutVars>
          <dgm:dir/>
          <dgm:resizeHandles val="exact"/>
        </dgm:presLayoutVars>
      </dgm:prSet>
      <dgm:spPr/>
      <dgm:t>
        <a:bodyPr/>
        <a:lstStyle/>
        <a:p>
          <a:endParaRPr lang="en-US"/>
        </a:p>
      </dgm:t>
    </dgm:pt>
    <dgm:pt modelId="{7122C6B5-5B38-44C8-8873-FA86E4B88809}" type="pres">
      <dgm:prSet presAssocID="{3D4E2125-F758-4BBB-99B4-F3B0AC1C72D6}" presName="node" presStyleLbl="node1" presStyleIdx="0" presStyleCnt="6" custScaleY="145343">
        <dgm:presLayoutVars>
          <dgm:bulletEnabled val="1"/>
        </dgm:presLayoutVars>
      </dgm:prSet>
      <dgm:spPr/>
      <dgm:t>
        <a:bodyPr/>
        <a:lstStyle/>
        <a:p>
          <a:endParaRPr lang="en-US"/>
        </a:p>
      </dgm:t>
    </dgm:pt>
    <dgm:pt modelId="{99DF07B7-06B2-4BD5-990F-150678C69457}" type="pres">
      <dgm:prSet presAssocID="{DFB36D6F-335D-46CB-A327-B2A020D53E7F}" presName="sibTrans" presStyleCnt="0"/>
      <dgm:spPr/>
    </dgm:pt>
    <dgm:pt modelId="{3E4AEF44-BFB6-4533-ABA4-2177FFD3931B}" type="pres">
      <dgm:prSet presAssocID="{6167D9D6-E085-4318-925A-AF3C847B10CC}" presName="node" presStyleLbl="node1" presStyleIdx="1" presStyleCnt="6" custScaleY="145343">
        <dgm:presLayoutVars>
          <dgm:bulletEnabled val="1"/>
        </dgm:presLayoutVars>
      </dgm:prSet>
      <dgm:spPr/>
      <dgm:t>
        <a:bodyPr/>
        <a:lstStyle/>
        <a:p>
          <a:endParaRPr lang="en-US"/>
        </a:p>
      </dgm:t>
    </dgm:pt>
    <dgm:pt modelId="{A49B3096-5578-4D96-AD8D-B843971D91B9}" type="pres">
      <dgm:prSet presAssocID="{10E18FEB-DEC6-4ED7-9BDA-DB4A35F3C59C}" presName="sibTrans" presStyleCnt="0"/>
      <dgm:spPr/>
    </dgm:pt>
    <dgm:pt modelId="{24949D21-EFE5-4A41-BA28-9A13546FE928}" type="pres">
      <dgm:prSet presAssocID="{AAAFB928-27A4-4CDF-A0E4-722007CDC16E}" presName="node" presStyleLbl="node1" presStyleIdx="2" presStyleCnt="6">
        <dgm:presLayoutVars>
          <dgm:bulletEnabled val="1"/>
        </dgm:presLayoutVars>
      </dgm:prSet>
      <dgm:spPr/>
      <dgm:t>
        <a:bodyPr/>
        <a:lstStyle/>
        <a:p>
          <a:endParaRPr lang="en-US"/>
        </a:p>
      </dgm:t>
    </dgm:pt>
    <dgm:pt modelId="{01385383-E41A-438C-8A2A-6D01B507050D}" type="pres">
      <dgm:prSet presAssocID="{A9B1A2E1-93B8-41A5-9CC0-8895402F48D4}" presName="sibTrans" presStyleCnt="0"/>
      <dgm:spPr/>
    </dgm:pt>
    <dgm:pt modelId="{08722B77-4F55-4B30-AF61-29158C160F51}" type="pres">
      <dgm:prSet presAssocID="{2EB9861B-C9D4-4711-B9EE-084460E57C41}" presName="node" presStyleLbl="node1" presStyleIdx="3" presStyleCnt="6">
        <dgm:presLayoutVars>
          <dgm:bulletEnabled val="1"/>
        </dgm:presLayoutVars>
      </dgm:prSet>
      <dgm:spPr/>
      <dgm:t>
        <a:bodyPr/>
        <a:lstStyle/>
        <a:p>
          <a:endParaRPr lang="en-US"/>
        </a:p>
      </dgm:t>
    </dgm:pt>
    <dgm:pt modelId="{0B37AD43-5939-48A5-AE38-0FB605E3F77C}" type="pres">
      <dgm:prSet presAssocID="{6E24CDB2-4C9E-4EEC-992E-C226B177A16C}" presName="sibTrans" presStyleCnt="0"/>
      <dgm:spPr/>
    </dgm:pt>
    <dgm:pt modelId="{2BE96A09-F524-4A40-979C-2C8F5F2173B1}" type="pres">
      <dgm:prSet presAssocID="{D9256A0D-AEA7-43AA-9FEE-C8EFD6C9FEAD}" presName="node" presStyleLbl="node1" presStyleIdx="4" presStyleCnt="6">
        <dgm:presLayoutVars>
          <dgm:bulletEnabled val="1"/>
        </dgm:presLayoutVars>
      </dgm:prSet>
      <dgm:spPr/>
      <dgm:t>
        <a:bodyPr/>
        <a:lstStyle/>
        <a:p>
          <a:endParaRPr lang="en-US"/>
        </a:p>
      </dgm:t>
    </dgm:pt>
    <dgm:pt modelId="{89624DA2-CBF8-48C9-8062-CCC473373F7F}" type="pres">
      <dgm:prSet presAssocID="{814DA6B2-02E6-4525-87D7-581A701CA438}" presName="sibTrans" presStyleCnt="0"/>
      <dgm:spPr/>
    </dgm:pt>
    <dgm:pt modelId="{AA8C1A39-B1E8-42C2-BF1A-B507013B1893}" type="pres">
      <dgm:prSet presAssocID="{A72AFBD1-D2F6-4F59-9FD5-B1A57A1BA925}" presName="node" presStyleLbl="node1" presStyleIdx="5" presStyleCnt="6">
        <dgm:presLayoutVars>
          <dgm:bulletEnabled val="1"/>
        </dgm:presLayoutVars>
      </dgm:prSet>
      <dgm:spPr/>
      <dgm:t>
        <a:bodyPr/>
        <a:lstStyle/>
        <a:p>
          <a:endParaRPr lang="en-US"/>
        </a:p>
      </dgm:t>
    </dgm:pt>
  </dgm:ptLst>
  <dgm:cxnLst>
    <dgm:cxn modelId="{CD4DB4EF-D91C-421F-853E-AD3071FBCD74}" type="presOf" srcId="{2EB9861B-C9D4-4711-B9EE-084460E57C41}" destId="{08722B77-4F55-4B30-AF61-29158C160F51}" srcOrd="0" destOrd="0" presId="urn:microsoft.com/office/officeart/2005/8/layout/default"/>
    <dgm:cxn modelId="{BED089F2-BB8E-43B6-8CA3-2ECCA3878D28}" type="presOf" srcId="{3D4E2125-F758-4BBB-99B4-F3B0AC1C72D6}" destId="{7122C6B5-5B38-44C8-8873-FA86E4B88809}" srcOrd="0" destOrd="0" presId="urn:microsoft.com/office/officeart/2005/8/layout/default"/>
    <dgm:cxn modelId="{4D59548E-1F57-4436-9029-9BB069D62A68}" type="presOf" srcId="{AAAFB928-27A4-4CDF-A0E4-722007CDC16E}" destId="{24949D21-EFE5-4A41-BA28-9A13546FE928}" srcOrd="0" destOrd="0" presId="urn:microsoft.com/office/officeart/2005/8/layout/default"/>
    <dgm:cxn modelId="{00241C90-4406-4B0B-8A21-CAC8C2886AAB}" type="presOf" srcId="{A72AFBD1-D2F6-4F59-9FD5-B1A57A1BA925}" destId="{AA8C1A39-B1E8-42C2-BF1A-B507013B1893}" srcOrd="0" destOrd="0" presId="urn:microsoft.com/office/officeart/2005/8/layout/default"/>
    <dgm:cxn modelId="{F13F2BBE-0A33-42D9-8AC2-BBBD12C22301}" srcId="{D502DC93-43F3-408A-9C26-9D383256840A}" destId="{2EB9861B-C9D4-4711-B9EE-084460E57C41}" srcOrd="3" destOrd="0" parTransId="{3B8C1703-F653-42A3-9779-A5A8AFBFAD60}" sibTransId="{6E24CDB2-4C9E-4EEC-992E-C226B177A16C}"/>
    <dgm:cxn modelId="{96073CF0-AE3F-47E4-B198-F9966B52748E}" srcId="{D502DC93-43F3-408A-9C26-9D383256840A}" destId="{D9256A0D-AEA7-43AA-9FEE-C8EFD6C9FEAD}" srcOrd="4" destOrd="0" parTransId="{633AFCDA-45B3-43A6-B980-13B6761CF21B}" sibTransId="{814DA6B2-02E6-4525-87D7-581A701CA438}"/>
    <dgm:cxn modelId="{DFCE3006-BA34-4511-85E9-55757CB941E3}" type="presOf" srcId="{D9256A0D-AEA7-43AA-9FEE-C8EFD6C9FEAD}" destId="{2BE96A09-F524-4A40-979C-2C8F5F2173B1}" srcOrd="0" destOrd="0" presId="urn:microsoft.com/office/officeart/2005/8/layout/default"/>
    <dgm:cxn modelId="{FFB54715-49D9-4313-AF17-EAF605991590}" srcId="{D502DC93-43F3-408A-9C26-9D383256840A}" destId="{6167D9D6-E085-4318-925A-AF3C847B10CC}" srcOrd="1" destOrd="0" parTransId="{6D8F3F60-0850-477F-9F6F-9870F8B6FC58}" sibTransId="{10E18FEB-DEC6-4ED7-9BDA-DB4A35F3C59C}"/>
    <dgm:cxn modelId="{6B446A88-93BE-4EC8-9E08-48F665B9538A}" srcId="{D502DC93-43F3-408A-9C26-9D383256840A}" destId="{3D4E2125-F758-4BBB-99B4-F3B0AC1C72D6}" srcOrd="0" destOrd="0" parTransId="{83442FA7-A2CF-47B9-9649-E825BF7FE779}" sibTransId="{DFB36D6F-335D-46CB-A327-B2A020D53E7F}"/>
    <dgm:cxn modelId="{36CA4565-2749-4860-B4D8-957E1FFCFB96}" srcId="{D502DC93-43F3-408A-9C26-9D383256840A}" destId="{A72AFBD1-D2F6-4F59-9FD5-B1A57A1BA925}" srcOrd="5" destOrd="0" parTransId="{AD3E1318-64FA-40E3-AE3E-B47D7CC55A98}" sibTransId="{9677B957-4224-4D42-8760-F5E9D678B224}"/>
    <dgm:cxn modelId="{4E0BB29E-E06A-4061-BFFC-BD27C8B8CBB4}" type="presOf" srcId="{D502DC93-43F3-408A-9C26-9D383256840A}" destId="{A0394201-FF94-4C43-BB7F-98F41E90E729}" srcOrd="0" destOrd="0" presId="urn:microsoft.com/office/officeart/2005/8/layout/default"/>
    <dgm:cxn modelId="{691092CC-FC28-46C8-9CE8-5AF245AC4B2B}" srcId="{D502DC93-43F3-408A-9C26-9D383256840A}" destId="{AAAFB928-27A4-4CDF-A0E4-722007CDC16E}" srcOrd="2" destOrd="0" parTransId="{6C800B74-28D1-4AB9-BB47-301AE093F892}" sibTransId="{A9B1A2E1-93B8-41A5-9CC0-8895402F48D4}"/>
    <dgm:cxn modelId="{7D7C9417-E0FD-4B52-A216-2FA94FFC2BA0}" type="presOf" srcId="{6167D9D6-E085-4318-925A-AF3C847B10CC}" destId="{3E4AEF44-BFB6-4533-ABA4-2177FFD3931B}" srcOrd="0" destOrd="0" presId="urn:microsoft.com/office/officeart/2005/8/layout/default"/>
    <dgm:cxn modelId="{E884B926-D03B-4363-B70D-3F397DD759B8}" type="presParOf" srcId="{A0394201-FF94-4C43-BB7F-98F41E90E729}" destId="{7122C6B5-5B38-44C8-8873-FA86E4B88809}" srcOrd="0" destOrd="0" presId="urn:microsoft.com/office/officeart/2005/8/layout/default"/>
    <dgm:cxn modelId="{40310F88-6503-4B8B-B02F-4208E5B5F0C7}" type="presParOf" srcId="{A0394201-FF94-4C43-BB7F-98F41E90E729}" destId="{99DF07B7-06B2-4BD5-990F-150678C69457}" srcOrd="1" destOrd="0" presId="urn:microsoft.com/office/officeart/2005/8/layout/default"/>
    <dgm:cxn modelId="{4A304140-7994-4BA9-92F4-91FFCB5FCED7}" type="presParOf" srcId="{A0394201-FF94-4C43-BB7F-98F41E90E729}" destId="{3E4AEF44-BFB6-4533-ABA4-2177FFD3931B}" srcOrd="2" destOrd="0" presId="urn:microsoft.com/office/officeart/2005/8/layout/default"/>
    <dgm:cxn modelId="{4EE16B00-FF35-48B8-A1DF-7AA3674937C0}" type="presParOf" srcId="{A0394201-FF94-4C43-BB7F-98F41E90E729}" destId="{A49B3096-5578-4D96-AD8D-B843971D91B9}" srcOrd="3" destOrd="0" presId="urn:microsoft.com/office/officeart/2005/8/layout/default"/>
    <dgm:cxn modelId="{E1D4A70F-B039-45EF-87CB-8ADC8FDEB47A}" type="presParOf" srcId="{A0394201-FF94-4C43-BB7F-98F41E90E729}" destId="{24949D21-EFE5-4A41-BA28-9A13546FE928}" srcOrd="4" destOrd="0" presId="urn:microsoft.com/office/officeart/2005/8/layout/default"/>
    <dgm:cxn modelId="{EE38C9E1-0962-43F5-8E10-63F1316E6656}" type="presParOf" srcId="{A0394201-FF94-4C43-BB7F-98F41E90E729}" destId="{01385383-E41A-438C-8A2A-6D01B507050D}" srcOrd="5" destOrd="0" presId="urn:microsoft.com/office/officeart/2005/8/layout/default"/>
    <dgm:cxn modelId="{9278D4C3-AE06-4106-976A-11FA00B84DA2}" type="presParOf" srcId="{A0394201-FF94-4C43-BB7F-98F41E90E729}" destId="{08722B77-4F55-4B30-AF61-29158C160F51}" srcOrd="6" destOrd="0" presId="urn:microsoft.com/office/officeart/2005/8/layout/default"/>
    <dgm:cxn modelId="{C7209C79-3B4B-4D14-A69F-F3F5DDAAA321}" type="presParOf" srcId="{A0394201-FF94-4C43-BB7F-98F41E90E729}" destId="{0B37AD43-5939-48A5-AE38-0FB605E3F77C}" srcOrd="7" destOrd="0" presId="urn:microsoft.com/office/officeart/2005/8/layout/default"/>
    <dgm:cxn modelId="{96A82E3E-B40B-48BC-8914-7C784C9C8261}" type="presParOf" srcId="{A0394201-FF94-4C43-BB7F-98F41E90E729}" destId="{2BE96A09-F524-4A40-979C-2C8F5F2173B1}" srcOrd="8" destOrd="0" presId="urn:microsoft.com/office/officeart/2005/8/layout/default"/>
    <dgm:cxn modelId="{6FBAF739-DDB0-4C5E-A807-891A1CC5AEA8}" type="presParOf" srcId="{A0394201-FF94-4C43-BB7F-98F41E90E729}" destId="{89624DA2-CBF8-48C9-8062-CCC473373F7F}" srcOrd="9" destOrd="0" presId="urn:microsoft.com/office/officeart/2005/8/layout/default"/>
    <dgm:cxn modelId="{39F19B43-5C57-40FE-8D62-8166ADEF4313}" type="presParOf" srcId="{A0394201-FF94-4C43-BB7F-98F41E90E729}" destId="{AA8C1A39-B1E8-42C2-BF1A-B507013B189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2C6B5-5B38-44C8-8873-FA86E4B88809}">
      <dsp:nvSpPr>
        <dsp:cNvPr id="0" name=""/>
        <dsp:cNvSpPr/>
      </dsp:nvSpPr>
      <dsp:spPr>
        <a:xfrm>
          <a:off x="492" y="76201"/>
          <a:ext cx="1922672" cy="1676682"/>
        </a:xfrm>
        <a:prstGeom prst="rect">
          <a:avLst/>
        </a:prstGeom>
        <a:gradFill rotWithShape="1">
          <a:gsLst>
            <a:gs pos="0">
              <a:schemeClr val="accent3">
                <a:tint val="45000"/>
                <a:satMod val="200000"/>
              </a:schemeClr>
            </a:gs>
            <a:gs pos="30000">
              <a:schemeClr val="accent3">
                <a:tint val="61000"/>
                <a:satMod val="200000"/>
              </a:schemeClr>
            </a:gs>
            <a:gs pos="45000">
              <a:schemeClr val="accent3">
                <a:tint val="66000"/>
                <a:satMod val="200000"/>
              </a:schemeClr>
            </a:gs>
            <a:gs pos="55000">
              <a:schemeClr val="accent3">
                <a:tint val="66000"/>
                <a:satMod val="200000"/>
              </a:schemeClr>
            </a:gs>
            <a:gs pos="73000">
              <a:schemeClr val="accent3">
                <a:tint val="61000"/>
                <a:satMod val="200000"/>
              </a:schemeClr>
            </a:gs>
            <a:gs pos="100000">
              <a:schemeClr val="accent3">
                <a:tint val="45000"/>
                <a:satMod val="200000"/>
              </a:schemeClr>
            </a:gs>
          </a:gsLst>
          <a:lin ang="950000" scaled="1"/>
        </a:gradFill>
        <a:ln w="9525" cap="flat" cmpd="sng" algn="ctr">
          <a:solidFill>
            <a:schemeClr val="accent3"/>
          </a:solidFill>
          <a:prstDash val="solid"/>
        </a:ln>
        <a:effectLst>
          <a:outerShdw blurRad="38100" dist="25400" dir="5400000" rotWithShape="0">
            <a:srgbClr val="000000">
              <a:alpha val="40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ro-RO" sz="1400" kern="1200" dirty="0" smtClean="0"/>
            <a:t>1.</a:t>
          </a:r>
          <a:r>
            <a:rPr lang="it-IT" sz="1400" kern="1200" dirty="0" smtClean="0"/>
            <a:t>De fiecare dată când se reia MCE, mâinile salvatorului trebuie sa fie aşezate în </a:t>
          </a:r>
          <a:r>
            <a:rPr lang="ro-RO" sz="1400" b="1" kern="1200" dirty="0" smtClean="0"/>
            <a:t>jumătatea inferioară </a:t>
          </a:r>
          <a:r>
            <a:rPr lang="ro-RO" sz="1400" kern="1200" dirty="0" smtClean="0"/>
            <a:t>a sternului (mijlocul toracelui, linia intermamemlonară)</a:t>
          </a:r>
          <a:endParaRPr lang="en-US" sz="1400" kern="1200" dirty="0"/>
        </a:p>
      </dsp:txBody>
      <dsp:txXfrm>
        <a:off x="492" y="76201"/>
        <a:ext cx="1922672" cy="1676682"/>
      </dsp:txXfrm>
    </dsp:sp>
    <dsp:sp modelId="{3E4AEF44-BFB6-4533-ABA4-2177FFD3931B}">
      <dsp:nvSpPr>
        <dsp:cNvPr id="0" name=""/>
        <dsp:cNvSpPr/>
      </dsp:nvSpPr>
      <dsp:spPr>
        <a:xfrm>
          <a:off x="2115433" y="76201"/>
          <a:ext cx="1922672" cy="1676682"/>
        </a:xfrm>
        <a:prstGeom prst="rect">
          <a:avLst/>
        </a:prstGeom>
        <a:gradFill rotWithShape="1">
          <a:gsLst>
            <a:gs pos="0">
              <a:schemeClr val="accent3">
                <a:tint val="45000"/>
                <a:satMod val="200000"/>
              </a:schemeClr>
            </a:gs>
            <a:gs pos="30000">
              <a:schemeClr val="accent3">
                <a:tint val="61000"/>
                <a:satMod val="200000"/>
              </a:schemeClr>
            </a:gs>
            <a:gs pos="45000">
              <a:schemeClr val="accent3">
                <a:tint val="66000"/>
                <a:satMod val="200000"/>
              </a:schemeClr>
            </a:gs>
            <a:gs pos="55000">
              <a:schemeClr val="accent3">
                <a:tint val="66000"/>
                <a:satMod val="200000"/>
              </a:schemeClr>
            </a:gs>
            <a:gs pos="73000">
              <a:schemeClr val="accent3">
                <a:tint val="61000"/>
                <a:satMod val="200000"/>
              </a:schemeClr>
            </a:gs>
            <a:gs pos="100000">
              <a:schemeClr val="accent3">
                <a:tint val="45000"/>
                <a:satMod val="200000"/>
              </a:schemeClr>
            </a:gs>
          </a:gsLst>
          <a:lin ang="950000" scaled="1"/>
        </a:gradFill>
        <a:ln w="9525" cap="flat" cmpd="sng" algn="ctr">
          <a:solidFill>
            <a:schemeClr val="accent3"/>
          </a:solidFill>
          <a:prstDash val="solid"/>
        </a:ln>
        <a:effectLst>
          <a:outerShdw blurRad="38100" dist="25400" dir="5400000" rotWithShape="0">
            <a:srgbClr val="000000">
              <a:alpha val="40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ro-RO" sz="1400" b="1" kern="1200" dirty="0" smtClean="0"/>
            <a:t>2.</a:t>
          </a:r>
          <a:r>
            <a:rPr lang="it-IT" sz="1400" b="1" kern="1200" dirty="0" smtClean="0"/>
            <a:t>Frecvenţa compresiilor</a:t>
          </a:r>
          <a:r>
            <a:rPr lang="it-IT" sz="1400" kern="1200" dirty="0" smtClean="0"/>
            <a:t> trebuie să fie 100</a:t>
          </a:r>
          <a:r>
            <a:rPr lang="ro-RO" sz="1400" kern="1200" dirty="0" smtClean="0"/>
            <a:t>-120</a:t>
          </a:r>
          <a:r>
            <a:rPr lang="it-IT" sz="1400" kern="1200" dirty="0" smtClean="0"/>
            <a:t>/min</a:t>
          </a:r>
          <a:endParaRPr lang="ro-RO" sz="1400" kern="1200" dirty="0" smtClean="0"/>
        </a:p>
        <a:p>
          <a:pPr lvl="0" algn="ctr" defTabSz="622300" rtl="0">
            <a:lnSpc>
              <a:spcPct val="90000"/>
            </a:lnSpc>
            <a:spcBef>
              <a:spcPct val="0"/>
            </a:spcBef>
            <a:spcAft>
              <a:spcPct val="35000"/>
            </a:spcAft>
          </a:pPr>
          <a:r>
            <a:rPr lang="ro-RO" sz="1400" kern="1200" dirty="0" smtClean="0"/>
            <a:t>Se numără!</a:t>
          </a:r>
          <a:endParaRPr lang="en-US" sz="1400" kern="1200" dirty="0"/>
        </a:p>
      </dsp:txBody>
      <dsp:txXfrm>
        <a:off x="2115433" y="76201"/>
        <a:ext cx="1922672" cy="1676682"/>
      </dsp:txXfrm>
    </dsp:sp>
    <dsp:sp modelId="{24949D21-EFE5-4A41-BA28-9A13546FE928}">
      <dsp:nvSpPr>
        <dsp:cNvPr id="0" name=""/>
        <dsp:cNvSpPr/>
      </dsp:nvSpPr>
      <dsp:spPr>
        <a:xfrm>
          <a:off x="492" y="1945151"/>
          <a:ext cx="1922672" cy="1153603"/>
        </a:xfrm>
        <a:prstGeom prst="rect">
          <a:avLst/>
        </a:prstGeom>
        <a:gradFill rotWithShape="1">
          <a:gsLst>
            <a:gs pos="0">
              <a:schemeClr val="accent3">
                <a:tint val="45000"/>
                <a:satMod val="200000"/>
              </a:schemeClr>
            </a:gs>
            <a:gs pos="30000">
              <a:schemeClr val="accent3">
                <a:tint val="61000"/>
                <a:satMod val="200000"/>
              </a:schemeClr>
            </a:gs>
            <a:gs pos="45000">
              <a:schemeClr val="accent3">
                <a:tint val="66000"/>
                <a:satMod val="200000"/>
              </a:schemeClr>
            </a:gs>
            <a:gs pos="55000">
              <a:schemeClr val="accent3">
                <a:tint val="66000"/>
                <a:satMod val="200000"/>
              </a:schemeClr>
            </a:gs>
            <a:gs pos="73000">
              <a:schemeClr val="accent3">
                <a:tint val="61000"/>
                <a:satMod val="200000"/>
              </a:schemeClr>
            </a:gs>
            <a:gs pos="100000">
              <a:schemeClr val="accent3">
                <a:tint val="45000"/>
                <a:satMod val="200000"/>
              </a:schemeClr>
            </a:gs>
          </a:gsLst>
          <a:lin ang="950000" scaled="1"/>
        </a:gradFill>
        <a:ln w="9525" cap="flat" cmpd="sng" algn="ctr">
          <a:solidFill>
            <a:schemeClr val="accent3"/>
          </a:solidFill>
          <a:prstDash val="solid"/>
        </a:ln>
        <a:effectLst>
          <a:outerShdw blurRad="38100" dist="25400" dir="5400000" rotWithShape="0">
            <a:srgbClr val="000000">
              <a:alpha val="40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ro-RO" sz="1400" kern="1200" dirty="0" smtClean="0"/>
            <a:t>3.</a:t>
          </a:r>
          <a:r>
            <a:rPr lang="it-IT" sz="1400" kern="1200" dirty="0" smtClean="0"/>
            <a:t>Toracele trebuie comprimat </a:t>
          </a:r>
          <a:r>
            <a:rPr lang="ro-RO" sz="1400" kern="1200" dirty="0" smtClean="0"/>
            <a:t>5</a:t>
          </a:r>
          <a:r>
            <a:rPr lang="it-IT" sz="1400" kern="1200" dirty="0" smtClean="0"/>
            <a:t>-</a:t>
          </a:r>
          <a:r>
            <a:rPr lang="ro-RO" sz="1400" kern="1200" dirty="0" smtClean="0"/>
            <a:t>6</a:t>
          </a:r>
          <a:r>
            <a:rPr lang="it-IT" sz="1400" kern="1200" dirty="0" smtClean="0"/>
            <a:t>cm</a:t>
          </a:r>
          <a:endParaRPr lang="en-US" sz="1400" kern="1200" dirty="0"/>
        </a:p>
      </dsp:txBody>
      <dsp:txXfrm>
        <a:off x="492" y="1945151"/>
        <a:ext cx="1922672" cy="1153603"/>
      </dsp:txXfrm>
    </dsp:sp>
    <dsp:sp modelId="{08722B77-4F55-4B30-AF61-29158C160F51}">
      <dsp:nvSpPr>
        <dsp:cNvPr id="0" name=""/>
        <dsp:cNvSpPr/>
      </dsp:nvSpPr>
      <dsp:spPr>
        <a:xfrm>
          <a:off x="2115433" y="1945151"/>
          <a:ext cx="1922672" cy="1153603"/>
        </a:xfrm>
        <a:prstGeom prst="rect">
          <a:avLst/>
        </a:prstGeom>
        <a:gradFill rotWithShape="1">
          <a:gsLst>
            <a:gs pos="0">
              <a:schemeClr val="accent3">
                <a:tint val="45000"/>
                <a:satMod val="200000"/>
              </a:schemeClr>
            </a:gs>
            <a:gs pos="30000">
              <a:schemeClr val="accent3">
                <a:tint val="61000"/>
                <a:satMod val="200000"/>
              </a:schemeClr>
            </a:gs>
            <a:gs pos="45000">
              <a:schemeClr val="accent3">
                <a:tint val="66000"/>
                <a:satMod val="200000"/>
              </a:schemeClr>
            </a:gs>
            <a:gs pos="55000">
              <a:schemeClr val="accent3">
                <a:tint val="66000"/>
                <a:satMod val="200000"/>
              </a:schemeClr>
            </a:gs>
            <a:gs pos="73000">
              <a:schemeClr val="accent3">
                <a:tint val="61000"/>
                <a:satMod val="200000"/>
              </a:schemeClr>
            </a:gs>
            <a:gs pos="100000">
              <a:schemeClr val="accent3">
                <a:tint val="45000"/>
                <a:satMod val="200000"/>
              </a:schemeClr>
            </a:gs>
          </a:gsLst>
          <a:lin ang="950000" scaled="1"/>
        </a:gradFill>
        <a:ln w="9525" cap="flat" cmpd="sng" algn="ctr">
          <a:solidFill>
            <a:schemeClr val="accent3"/>
          </a:solidFill>
          <a:prstDash val="solid"/>
        </a:ln>
        <a:effectLst>
          <a:outerShdw blurRad="38100" dist="25400" dir="5400000" rotWithShape="0">
            <a:srgbClr val="000000">
              <a:alpha val="40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ro-RO" sz="1400" kern="1200" dirty="0" smtClean="0"/>
            <a:t>4.</a:t>
          </a:r>
          <a:r>
            <a:rPr lang="it-IT" sz="1400" kern="1200" dirty="0" smtClean="0"/>
            <a:t>După fiecare compresie </a:t>
          </a:r>
          <a:r>
            <a:rPr lang="it-IT" sz="1400" b="1" kern="1200" dirty="0" smtClean="0"/>
            <a:t>toracele trebuie lăsat sa revină în poziţia iniţială</a:t>
          </a:r>
          <a:endParaRPr lang="en-US" sz="1400" kern="1200" dirty="0"/>
        </a:p>
      </dsp:txBody>
      <dsp:txXfrm>
        <a:off x="2115433" y="1945151"/>
        <a:ext cx="1922672" cy="1153603"/>
      </dsp:txXfrm>
    </dsp:sp>
    <dsp:sp modelId="{2BE96A09-F524-4A40-979C-2C8F5F2173B1}">
      <dsp:nvSpPr>
        <dsp:cNvPr id="0" name=""/>
        <dsp:cNvSpPr/>
      </dsp:nvSpPr>
      <dsp:spPr>
        <a:xfrm>
          <a:off x="492" y="3291022"/>
          <a:ext cx="1922672" cy="1153603"/>
        </a:xfrm>
        <a:prstGeom prst="rect">
          <a:avLst/>
        </a:prstGeom>
        <a:gradFill rotWithShape="1">
          <a:gsLst>
            <a:gs pos="0">
              <a:schemeClr val="accent3">
                <a:tint val="45000"/>
                <a:satMod val="200000"/>
              </a:schemeClr>
            </a:gs>
            <a:gs pos="30000">
              <a:schemeClr val="accent3">
                <a:tint val="61000"/>
                <a:satMod val="200000"/>
              </a:schemeClr>
            </a:gs>
            <a:gs pos="45000">
              <a:schemeClr val="accent3">
                <a:tint val="66000"/>
                <a:satMod val="200000"/>
              </a:schemeClr>
            </a:gs>
            <a:gs pos="55000">
              <a:schemeClr val="accent3">
                <a:tint val="66000"/>
                <a:satMod val="200000"/>
              </a:schemeClr>
            </a:gs>
            <a:gs pos="73000">
              <a:schemeClr val="accent3">
                <a:tint val="61000"/>
                <a:satMod val="200000"/>
              </a:schemeClr>
            </a:gs>
            <a:gs pos="100000">
              <a:schemeClr val="accent3">
                <a:tint val="45000"/>
                <a:satMod val="200000"/>
              </a:schemeClr>
            </a:gs>
          </a:gsLst>
          <a:lin ang="950000" scaled="1"/>
        </a:gradFill>
        <a:ln w="9525" cap="flat" cmpd="sng" algn="ctr">
          <a:solidFill>
            <a:schemeClr val="accent3"/>
          </a:solidFill>
          <a:prstDash val="solid"/>
        </a:ln>
        <a:effectLst>
          <a:outerShdw blurRad="38100" dist="25400" dir="5400000" rotWithShape="0">
            <a:srgbClr val="000000">
              <a:alpha val="40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ro-RO" sz="1400" b="1" kern="1200" dirty="0" smtClean="0"/>
            <a:t>5.</a:t>
          </a:r>
          <a:r>
            <a:rPr lang="it-IT" sz="1400" b="1" kern="1200" dirty="0" smtClean="0"/>
            <a:t>Durata compresiei</a:t>
          </a:r>
          <a:r>
            <a:rPr lang="it-IT" sz="1400" kern="1200" dirty="0" smtClean="0"/>
            <a:t> toracelui trebuie sa fie egală cu cea a </a:t>
          </a:r>
          <a:r>
            <a:rPr lang="it-IT" sz="1400" b="1" kern="1200" dirty="0" smtClean="0"/>
            <a:t>decompresiei</a:t>
          </a:r>
          <a:endParaRPr lang="en-US" sz="1400" kern="1200" dirty="0"/>
        </a:p>
      </dsp:txBody>
      <dsp:txXfrm>
        <a:off x="492" y="3291022"/>
        <a:ext cx="1922672" cy="1153603"/>
      </dsp:txXfrm>
    </dsp:sp>
    <dsp:sp modelId="{AA8C1A39-B1E8-42C2-BF1A-B507013B1893}">
      <dsp:nvSpPr>
        <dsp:cNvPr id="0" name=""/>
        <dsp:cNvSpPr/>
      </dsp:nvSpPr>
      <dsp:spPr>
        <a:xfrm>
          <a:off x="2115433" y="3291022"/>
          <a:ext cx="1922672" cy="1153603"/>
        </a:xfrm>
        <a:prstGeom prst="rect">
          <a:avLst/>
        </a:prstGeom>
        <a:gradFill rotWithShape="1">
          <a:gsLst>
            <a:gs pos="0">
              <a:schemeClr val="accent3">
                <a:tint val="45000"/>
                <a:satMod val="200000"/>
              </a:schemeClr>
            </a:gs>
            <a:gs pos="30000">
              <a:schemeClr val="accent3">
                <a:tint val="61000"/>
                <a:satMod val="200000"/>
              </a:schemeClr>
            </a:gs>
            <a:gs pos="45000">
              <a:schemeClr val="accent3">
                <a:tint val="66000"/>
                <a:satMod val="200000"/>
              </a:schemeClr>
            </a:gs>
            <a:gs pos="55000">
              <a:schemeClr val="accent3">
                <a:tint val="66000"/>
                <a:satMod val="200000"/>
              </a:schemeClr>
            </a:gs>
            <a:gs pos="73000">
              <a:schemeClr val="accent3">
                <a:tint val="61000"/>
                <a:satMod val="200000"/>
              </a:schemeClr>
            </a:gs>
            <a:gs pos="100000">
              <a:schemeClr val="accent3">
                <a:tint val="45000"/>
                <a:satMod val="200000"/>
              </a:schemeClr>
            </a:gs>
          </a:gsLst>
          <a:lin ang="950000" scaled="1"/>
        </a:gradFill>
        <a:ln w="9525" cap="flat" cmpd="sng" algn="ctr">
          <a:solidFill>
            <a:schemeClr val="accent3"/>
          </a:solidFill>
          <a:prstDash val="solid"/>
        </a:ln>
        <a:effectLst>
          <a:outerShdw blurRad="38100" dist="25400" dir="5400000" rotWithShape="0">
            <a:srgbClr val="000000">
              <a:alpha val="40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ro-RO" sz="1400" b="1" kern="1200" dirty="0" smtClean="0"/>
            <a:t>6.</a:t>
          </a:r>
          <a:r>
            <a:rPr lang="it-IT" sz="1400" b="1" kern="1200" dirty="0" smtClean="0"/>
            <a:t>Întreruperi </a:t>
          </a:r>
          <a:r>
            <a:rPr lang="it-IT" sz="1400" kern="1200" dirty="0" smtClean="0"/>
            <a:t>cât mai puţine</a:t>
          </a:r>
          <a:r>
            <a:rPr lang="ro-RO" sz="1400" kern="1200" dirty="0" smtClean="0"/>
            <a:t> </a:t>
          </a:r>
          <a:endParaRPr lang="en-US" sz="1400" kern="1200" dirty="0"/>
        </a:p>
      </dsp:txBody>
      <dsp:txXfrm>
        <a:off x="2115433" y="3291022"/>
        <a:ext cx="1922672" cy="11536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03614-3665-4152-80ED-C71553B9FC59}" type="datetimeFigureOut">
              <a:rPr lang="en-US" smtClean="0"/>
              <a:t>6/6/2022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483CE-0872-4838-A20E-391144400B73}" type="slidenum">
              <a:rPr lang="en-US" smtClean="0"/>
              <a:t>‹#›</a:t>
            </a:fld>
            <a:endParaRPr lang="en-US"/>
          </a:p>
        </p:txBody>
      </p:sp>
    </p:spTree>
    <p:extLst>
      <p:ext uri="{BB962C8B-B14F-4D97-AF65-F5344CB8AC3E}">
        <p14:creationId xmlns:p14="http://schemas.microsoft.com/office/powerpoint/2010/main" val="195956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1D8BD707-D9CF-40AE-B4C6-C98DA3205C09}" type="datetimeFigureOut">
              <a:rPr lang="en-US" smtClean="0"/>
              <a:pPr/>
              <a:t>6/6/2022</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B6F15528-21DE-4FAA-801E-634DDDAF4B2B}"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1D8BD707-D9CF-40AE-B4C6-C98DA3205C09}" type="datetimeFigureOut">
              <a:rPr lang="en-US" smtClean="0"/>
              <a:pPr/>
              <a:t>6/6/2022</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B6F15528-21DE-4FAA-801E-634DDDAF4B2B}"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6/6/2022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1D8BD707-D9CF-40AE-B4C6-C98DA3205C09}" type="datetimeFigureOut">
              <a:rPr lang="en-US" smtClean="0"/>
              <a:pPr/>
              <a:t>6/6/2022</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B6F15528-21DE-4FAA-801E-634DDDAF4B2B}"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657600"/>
            <a:ext cx="7704667" cy="1371600"/>
          </a:xfrm>
        </p:spPr>
        <p:txBody>
          <a:bodyPr>
            <a:normAutofit fontScale="90000"/>
          </a:bodyPr>
          <a:lstStyle/>
          <a:p>
            <a:pPr algn="ctr"/>
            <a:r>
              <a:rPr lang="ro-RO" sz="4000" i="1" dirty="0"/>
              <a:t>RESUSCITAREA </a:t>
            </a:r>
            <a:r>
              <a:rPr lang="ro-RO" sz="4000" i="1" dirty="0" smtClean="0"/>
              <a:t>CARDIORESPIRATORIE </a:t>
            </a:r>
            <a:br>
              <a:rPr lang="ro-RO" sz="4000" i="1" dirty="0" smtClean="0"/>
            </a:br>
            <a:r>
              <a:rPr lang="ro-RO" sz="4000" i="1" dirty="0" smtClean="0"/>
              <a:t/>
            </a:r>
            <a:br>
              <a:rPr lang="ro-RO" sz="4000" i="1" dirty="0" smtClean="0"/>
            </a:br>
            <a:r>
              <a:rPr lang="ro-RO" sz="4000" i="1" dirty="0" smtClean="0"/>
              <a:t/>
            </a:r>
            <a:br>
              <a:rPr lang="ro-RO" sz="4000" i="1" dirty="0" smtClean="0"/>
            </a:br>
            <a:r>
              <a:rPr lang="ro-RO" sz="4000" i="1" dirty="0" smtClean="0"/>
              <a:t/>
            </a:r>
            <a:br>
              <a:rPr lang="ro-RO" sz="4000" i="1" dirty="0" smtClean="0"/>
            </a:br>
            <a:r>
              <a:rPr lang="ro-RO" sz="4000" i="1" dirty="0"/>
              <a:t/>
            </a:r>
            <a:br>
              <a:rPr lang="ro-RO" sz="4000" i="1" dirty="0"/>
            </a:br>
            <a:endParaRPr lang="en-US" sz="4000" i="1" dirty="0"/>
          </a:p>
        </p:txBody>
      </p:sp>
      <p:sp>
        <p:nvSpPr>
          <p:cNvPr id="3" name="Subtitle 2"/>
          <p:cNvSpPr>
            <a:spLocks noGrp="1"/>
          </p:cNvSpPr>
          <p:nvPr>
            <p:ph type="subTitle" idx="1"/>
          </p:nvPr>
        </p:nvSpPr>
        <p:spPr>
          <a:xfrm>
            <a:off x="1219200" y="5791200"/>
            <a:ext cx="6858000" cy="685800"/>
          </a:xfrm>
        </p:spPr>
        <p:txBody>
          <a:bodyPr>
            <a:normAutofit fontScale="92500" lnSpcReduction="20000"/>
          </a:bodyPr>
          <a:lstStyle/>
          <a:p>
            <a:r>
              <a:rPr lang="ro-RO" b="1" i="1" dirty="0" smtClean="0"/>
              <a:t>Dr Gaibu Constantin</a:t>
            </a:r>
          </a:p>
          <a:p>
            <a:r>
              <a:rPr lang="ro-RO" b="1" i="1" dirty="0" smtClean="0"/>
              <a:t>Medic primar ATI</a:t>
            </a:r>
            <a:endParaRPr lang="en-US" b="1" i="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789" y="2206476"/>
            <a:ext cx="340995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4" descr="Stop cardio-respirator - Eva.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89" y="149452"/>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545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457200"/>
            <a:ext cx="7773338" cy="914401"/>
          </a:xfrm>
        </p:spPr>
        <p:txBody>
          <a:bodyPr/>
          <a:lstStyle/>
          <a:p>
            <a:pPr algn="ctr"/>
            <a:r>
              <a:rPr lang="ro-RO" b="1" dirty="0">
                <a:solidFill>
                  <a:srgbClr val="FF0000"/>
                </a:solidFill>
                <a:latin typeface="Times New Roman" pitchFamily="18" charset="0"/>
                <a:cs typeface="Times New Roman" pitchFamily="18" charset="0"/>
              </a:rPr>
              <a:t>Cauze SCR </a:t>
            </a:r>
            <a:r>
              <a:rPr lang="ro-RO" sz="2400" b="1" dirty="0">
                <a:solidFill>
                  <a:srgbClr val="FF0000"/>
                </a:solidFill>
                <a:latin typeface="Times New Roman" pitchFamily="18" charset="0"/>
                <a:cs typeface="Times New Roman" pitchFamily="18" charset="0"/>
              </a:rPr>
              <a:t>(date statistice)</a:t>
            </a:r>
            <a:endParaRPr lang="en-US" sz="2400" b="1" dirty="0">
              <a:solidFill>
                <a:srgbClr val="FF000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676400"/>
            <a:ext cx="8382000" cy="4343400"/>
          </a:xfrm>
        </p:spPr>
        <p:txBody>
          <a:bodyPr>
            <a:normAutofit lnSpcReduction="10000"/>
          </a:bodyPr>
          <a:lstStyle/>
          <a:p>
            <a:pPr>
              <a:buFont typeface="Wingdings" panose="05000000000000000000" pitchFamily="2" charset="2"/>
              <a:buChar char="Ø"/>
            </a:pPr>
            <a:r>
              <a:rPr lang="it-IT" b="1" dirty="0" smtClean="0">
                <a:solidFill>
                  <a:srgbClr val="FF0000"/>
                </a:solidFill>
                <a:latin typeface="Times New Roman" pitchFamily="18" charset="0"/>
                <a:cs typeface="Times New Roman" pitchFamily="18" charset="0"/>
              </a:rPr>
              <a:t> </a:t>
            </a:r>
            <a:r>
              <a:rPr lang="it-IT" sz="2400" b="1" dirty="0" smtClean="0">
                <a:solidFill>
                  <a:srgbClr val="FF0000"/>
                </a:solidFill>
                <a:latin typeface="Times New Roman" pitchFamily="18" charset="0"/>
                <a:cs typeface="Times New Roman" pitchFamily="18" charset="0"/>
              </a:rPr>
              <a:t>Cardiopati</a:t>
            </a:r>
            <a:r>
              <a:rPr lang="ro-RO" sz="2400" b="1" dirty="0">
                <a:solidFill>
                  <a:srgbClr val="FF0000"/>
                </a:solidFill>
                <a:latin typeface="Times New Roman" pitchFamily="18" charset="0"/>
                <a:cs typeface="Times New Roman" pitchFamily="18" charset="0"/>
              </a:rPr>
              <a:t>i:  IMA, tulburările de ritm </a:t>
            </a:r>
            <a:r>
              <a:rPr lang="it-IT" sz="2400" b="1" dirty="0">
                <a:solidFill>
                  <a:srgbClr val="FF0000"/>
                </a:solidFill>
                <a:latin typeface="Times New Roman" pitchFamily="18" charset="0"/>
                <a:cs typeface="Times New Roman" pitchFamily="18" charset="0"/>
              </a:rPr>
              <a:t>	</a:t>
            </a:r>
            <a:r>
              <a:rPr lang="ro-RO" sz="2400" b="1" dirty="0">
                <a:solidFill>
                  <a:srgbClr val="FF0000"/>
                </a:solidFill>
                <a:latin typeface="Times New Roman" pitchFamily="18" charset="0"/>
                <a:cs typeface="Times New Roman" pitchFamily="18" charset="0"/>
              </a:rPr>
              <a:t>                     </a:t>
            </a:r>
            <a:r>
              <a:rPr lang="it-IT" sz="2400" b="1" dirty="0" smtClean="0">
                <a:solidFill>
                  <a:srgbClr val="FF0000"/>
                </a:solidFill>
                <a:latin typeface="Times New Roman" pitchFamily="18" charset="0"/>
                <a:cs typeface="Times New Roman" pitchFamily="18" charset="0"/>
              </a:rPr>
              <a:t>82,4</a:t>
            </a:r>
            <a:r>
              <a:rPr lang="it-IT" sz="2400" b="1" dirty="0">
                <a:solidFill>
                  <a:srgbClr val="FF0000"/>
                </a:solidFill>
                <a:latin typeface="Times New Roman" pitchFamily="18" charset="0"/>
                <a:cs typeface="Times New Roman" pitchFamily="18" charset="0"/>
              </a:rPr>
              <a:t>%</a:t>
            </a:r>
            <a:r>
              <a:rPr lang="it-IT" sz="2400" b="1" dirty="0">
                <a:latin typeface="Times New Roman" pitchFamily="18" charset="0"/>
                <a:cs typeface="Times New Roman" pitchFamily="18" charset="0"/>
              </a:rPr>
              <a:t>	       </a:t>
            </a:r>
            <a:r>
              <a:rPr lang="ro-RO" sz="2400" b="1" dirty="0">
                <a:latin typeface="Times New Roman" pitchFamily="18" charset="0"/>
                <a:cs typeface="Times New Roman" pitchFamily="18" charset="0"/>
              </a:rPr>
              <a:t>      </a:t>
            </a:r>
            <a:r>
              <a:rPr lang="it-IT" sz="2400" b="1" dirty="0">
                <a:latin typeface="Times New Roman" pitchFamily="18" charset="0"/>
                <a:cs typeface="Times New Roman" pitchFamily="18" charset="0"/>
              </a:rPr>
              <a:t> </a:t>
            </a:r>
          </a:p>
          <a:p>
            <a:pPr>
              <a:buFont typeface="Wingdings" panose="05000000000000000000" pitchFamily="2" charset="2"/>
              <a:buChar char="Ø"/>
            </a:pPr>
            <a:r>
              <a:rPr lang="it-IT" sz="2400" b="1" dirty="0" smtClean="0">
                <a:latin typeface="Times New Roman" pitchFamily="18" charset="0"/>
                <a:cs typeface="Times New Roman" pitchFamily="18" charset="0"/>
              </a:rPr>
              <a:t>  Boli </a:t>
            </a:r>
            <a:r>
              <a:rPr lang="it-IT" sz="2400" b="1" dirty="0">
                <a:latin typeface="Times New Roman" pitchFamily="18" charset="0"/>
                <a:cs typeface="Times New Roman" pitchFamily="18" charset="0"/>
              </a:rPr>
              <a:t>respiratorii</a:t>
            </a:r>
            <a:r>
              <a:rPr lang="ro-RO" sz="2400" b="1" dirty="0">
                <a:latin typeface="Times New Roman" pitchFamily="18" charset="0"/>
                <a:cs typeface="Times New Roman" pitchFamily="18" charset="0"/>
              </a:rPr>
              <a:t>: embolia </a:t>
            </a:r>
            <a:r>
              <a:rPr lang="ro-RO" sz="2400" b="1" dirty="0" smtClean="0">
                <a:latin typeface="Times New Roman" pitchFamily="18" charset="0"/>
                <a:cs typeface="Times New Roman" pitchFamily="18" charset="0"/>
              </a:rPr>
              <a:t>pulmonară		</a:t>
            </a:r>
            <a:r>
              <a:rPr lang="ro-RO" sz="2400" b="1" dirty="0">
                <a:latin typeface="Times New Roman" pitchFamily="18" charset="0"/>
                <a:cs typeface="Times New Roman" pitchFamily="18" charset="0"/>
              </a:rPr>
              <a:t>	 </a:t>
            </a:r>
            <a:r>
              <a:rPr lang="it-IT" sz="2400" b="1" dirty="0">
                <a:latin typeface="Times New Roman" pitchFamily="18" charset="0"/>
                <a:cs typeface="Times New Roman" pitchFamily="18" charset="0"/>
              </a:rPr>
              <a:t>4,3 %</a:t>
            </a:r>
            <a:r>
              <a:rPr lang="ro-RO" sz="2400" b="1" dirty="0" smtClean="0">
                <a:latin typeface="Times New Roman" pitchFamily="18" charset="0"/>
                <a:cs typeface="Times New Roman" pitchFamily="18" charset="0"/>
              </a:rPr>
              <a:t>					</a:t>
            </a:r>
            <a:endParaRPr lang="ro-RO" sz="2400" b="1" dirty="0">
              <a:latin typeface="Times New Roman" pitchFamily="18" charset="0"/>
              <a:cs typeface="Times New Roman" pitchFamily="18" charset="0"/>
            </a:endParaRPr>
          </a:p>
          <a:p>
            <a:pPr marL="388620" indent="-342900">
              <a:buFont typeface="Wingdings" panose="05000000000000000000" pitchFamily="2" charset="2"/>
              <a:buChar char="Ø"/>
            </a:pPr>
            <a:r>
              <a:rPr lang="it-IT" sz="2400" b="1" dirty="0" smtClean="0">
                <a:latin typeface="Times New Roman" pitchFamily="18" charset="0"/>
                <a:cs typeface="Times New Roman" pitchFamily="18" charset="0"/>
              </a:rPr>
              <a:t>Trauma</a:t>
            </a:r>
            <a:r>
              <a:rPr lang="ro-RO" sz="2400" b="1" dirty="0" smtClean="0">
                <a:latin typeface="Times New Roman" pitchFamily="18" charset="0"/>
                <a:cs typeface="Times New Roman" pitchFamily="18" charset="0"/>
              </a:rPr>
              <a:t>tisme</a:t>
            </a:r>
            <a:r>
              <a:rPr lang="it-IT" sz="2400" b="1" dirty="0">
                <a:latin typeface="Times New Roman" pitchFamily="18" charset="0"/>
                <a:cs typeface="Times New Roman" pitchFamily="18" charset="0"/>
              </a:rPr>
              <a:t> </a:t>
            </a:r>
            <a:r>
              <a:rPr lang="ro-RO" sz="2400" b="1" dirty="0" smtClean="0">
                <a:latin typeface="Times New Roman" pitchFamily="18" charset="0"/>
                <a:cs typeface="Times New Roman" pitchFamily="18" charset="0"/>
              </a:rPr>
              <a:t>(accidente </a:t>
            </a:r>
            <a:r>
              <a:rPr lang="ro-RO" sz="2400" b="1" dirty="0">
                <a:latin typeface="Times New Roman" pitchFamily="18" charset="0"/>
                <a:cs typeface="Times New Roman" pitchFamily="18" charset="0"/>
              </a:rPr>
              <a:t>de circulație)</a:t>
            </a:r>
            <a:r>
              <a:rPr lang="it-IT" sz="2400" b="1" dirty="0">
                <a:latin typeface="Times New Roman" pitchFamily="18" charset="0"/>
                <a:cs typeface="Times New Roman" pitchFamily="18" charset="0"/>
              </a:rPr>
              <a:t>	</a:t>
            </a:r>
            <a:r>
              <a:rPr lang="ro-RO" sz="2400" b="1" dirty="0">
                <a:latin typeface="Times New Roman" pitchFamily="18" charset="0"/>
                <a:cs typeface="Times New Roman" pitchFamily="18" charset="0"/>
              </a:rPr>
              <a:t>             </a:t>
            </a:r>
            <a:r>
              <a:rPr lang="ro-RO" sz="2400" b="1" dirty="0" smtClean="0">
                <a:latin typeface="Times New Roman" pitchFamily="18" charset="0"/>
                <a:cs typeface="Times New Roman" pitchFamily="18" charset="0"/>
              </a:rPr>
              <a:t> </a:t>
            </a:r>
            <a:r>
              <a:rPr lang="en-GB" sz="2400" b="1" dirty="0" smtClean="0">
                <a:latin typeface="Times New Roman" pitchFamily="18" charset="0"/>
                <a:cs typeface="Times New Roman" pitchFamily="18" charset="0"/>
              </a:rPr>
              <a:t>           </a:t>
            </a:r>
            <a:r>
              <a:rPr lang="it-IT" sz="2400" b="1" dirty="0" smtClean="0">
                <a:latin typeface="Times New Roman" pitchFamily="18" charset="0"/>
                <a:cs typeface="Times New Roman" pitchFamily="18" charset="0"/>
              </a:rPr>
              <a:t>3,1%</a:t>
            </a:r>
            <a:r>
              <a:rPr lang="it-IT" sz="2400" b="1" dirty="0">
                <a:latin typeface="Times New Roman" pitchFamily="18" charset="0"/>
                <a:cs typeface="Times New Roman" pitchFamily="18" charset="0"/>
              </a:rPr>
              <a:t>	</a:t>
            </a:r>
            <a:r>
              <a:rPr lang="ro-RO" sz="2400" b="1" dirty="0">
                <a:latin typeface="Times New Roman" pitchFamily="18" charset="0"/>
                <a:cs typeface="Times New Roman" pitchFamily="18" charset="0"/>
              </a:rPr>
              <a:t>                     </a:t>
            </a:r>
            <a:endParaRPr lang="it-IT" sz="2400" b="1" dirty="0">
              <a:latin typeface="Times New Roman" pitchFamily="18" charset="0"/>
              <a:cs typeface="Times New Roman" pitchFamily="18" charset="0"/>
            </a:endParaRPr>
          </a:p>
          <a:p>
            <a:pPr>
              <a:buFont typeface="Wingdings" panose="05000000000000000000" pitchFamily="2" charset="2"/>
              <a:buChar char="Ø"/>
            </a:pPr>
            <a:r>
              <a:rPr lang="it-IT" sz="2400" b="1" dirty="0" smtClean="0">
                <a:latin typeface="Times New Roman" pitchFamily="18" charset="0"/>
                <a:cs typeface="Times New Roman" pitchFamily="18" charset="0"/>
              </a:rPr>
              <a:t>  Boli </a:t>
            </a:r>
            <a:r>
              <a:rPr lang="it-IT" sz="2400" b="1" dirty="0">
                <a:latin typeface="Times New Roman" pitchFamily="18" charset="0"/>
                <a:cs typeface="Times New Roman" pitchFamily="18" charset="0"/>
              </a:rPr>
              <a:t>cerebrovasculare		</a:t>
            </a:r>
            <a:r>
              <a:rPr lang="ro-RO" sz="2400" b="1" dirty="0">
                <a:latin typeface="Times New Roman" pitchFamily="18" charset="0"/>
                <a:cs typeface="Times New Roman" pitchFamily="18" charset="0"/>
              </a:rPr>
              <a:t>                                    </a:t>
            </a:r>
            <a:r>
              <a:rPr lang="it-IT" sz="2400" b="1" dirty="0">
                <a:latin typeface="Times New Roman" pitchFamily="18" charset="0"/>
                <a:cs typeface="Times New Roman" pitchFamily="18" charset="0"/>
              </a:rPr>
              <a:t>2,2%</a:t>
            </a:r>
          </a:p>
          <a:p>
            <a:pPr>
              <a:buFont typeface="Wingdings" panose="05000000000000000000" pitchFamily="2" charset="2"/>
              <a:buChar char="Ø"/>
            </a:pPr>
            <a:r>
              <a:rPr lang="it-IT" sz="2400" b="1" dirty="0" smtClean="0">
                <a:latin typeface="Times New Roman" pitchFamily="18" charset="0"/>
                <a:cs typeface="Times New Roman" pitchFamily="18" charset="0"/>
              </a:rPr>
              <a:t>  Asfixie</a:t>
            </a:r>
            <a:r>
              <a:rPr lang="ro-RO" sz="2400" b="1" dirty="0" smtClean="0">
                <a:latin typeface="Times New Roman" pitchFamily="18" charset="0"/>
                <a:cs typeface="Times New Roman" pitchFamily="18" charset="0"/>
              </a:rPr>
              <a:t> </a:t>
            </a:r>
            <a:r>
              <a:rPr lang="ro-RO" sz="2400" b="1" dirty="0">
                <a:latin typeface="Times New Roman" pitchFamily="18" charset="0"/>
                <a:cs typeface="Times New Roman" pitchFamily="18" charset="0"/>
              </a:rPr>
              <a:t>(OCRS-aspirația de corpi străini, epiglotite)</a:t>
            </a:r>
            <a:r>
              <a:rPr lang="it-IT" sz="2400" b="1" dirty="0">
                <a:latin typeface="Times New Roman" pitchFamily="18" charset="0"/>
                <a:cs typeface="Times New Roman" pitchFamily="18" charset="0"/>
              </a:rPr>
              <a:t>	</a:t>
            </a:r>
            <a:r>
              <a:rPr lang="it-IT" sz="2400" b="1" dirty="0" smtClean="0">
                <a:latin typeface="Times New Roman" pitchFamily="18" charset="0"/>
                <a:cs typeface="Times New Roman" pitchFamily="18" charset="0"/>
              </a:rPr>
              <a:t> </a:t>
            </a:r>
            <a:r>
              <a:rPr lang="it-IT" sz="2400" b="1" dirty="0">
                <a:latin typeface="Times New Roman" pitchFamily="18" charset="0"/>
                <a:cs typeface="Times New Roman" pitchFamily="18" charset="0"/>
              </a:rPr>
              <a:t>2,2% 			</a:t>
            </a:r>
          </a:p>
          <a:p>
            <a:pPr>
              <a:buFont typeface="Wingdings" panose="05000000000000000000" pitchFamily="2" charset="2"/>
              <a:buChar char="Ø"/>
            </a:pPr>
            <a:r>
              <a:rPr lang="ro-RO" sz="2400" b="1" dirty="0" smtClean="0">
                <a:latin typeface="Times New Roman" pitchFamily="18" charset="0"/>
                <a:cs typeface="Times New Roman" pitchFamily="18" charset="0"/>
              </a:rPr>
              <a:t>  </a:t>
            </a:r>
            <a:r>
              <a:rPr lang="it-IT" sz="2400" b="1" dirty="0" smtClean="0">
                <a:latin typeface="Times New Roman" pitchFamily="18" charset="0"/>
                <a:cs typeface="Times New Roman" pitchFamily="18" charset="0"/>
              </a:rPr>
              <a:t>Intoxicaţii </a:t>
            </a:r>
            <a:r>
              <a:rPr lang="it-IT" sz="2400" b="1" dirty="0">
                <a:latin typeface="Times New Roman" pitchFamily="18" charset="0"/>
                <a:cs typeface="Times New Roman" pitchFamily="18" charset="0"/>
              </a:rPr>
              <a:t>medicamentoase	</a:t>
            </a:r>
            <a:r>
              <a:rPr lang="ro-RO" sz="2400" b="1" dirty="0">
                <a:latin typeface="Times New Roman" pitchFamily="18" charset="0"/>
                <a:cs typeface="Times New Roman" pitchFamily="18" charset="0"/>
              </a:rPr>
              <a:t>  </a:t>
            </a:r>
            <a:r>
              <a:rPr lang="ro-RO" sz="2400" b="1" dirty="0" smtClean="0">
                <a:latin typeface="Times New Roman" pitchFamily="18" charset="0"/>
                <a:cs typeface="Times New Roman" pitchFamily="18" charset="0"/>
              </a:rPr>
              <a:t>                        </a:t>
            </a:r>
            <a:r>
              <a:rPr lang="en-GB" sz="2400" b="1" dirty="0" smtClean="0">
                <a:latin typeface="Times New Roman" pitchFamily="18" charset="0"/>
                <a:cs typeface="Times New Roman" pitchFamily="18" charset="0"/>
              </a:rPr>
              <a:t>          </a:t>
            </a:r>
            <a:r>
              <a:rPr lang="ro-RO" sz="2400" b="1" dirty="0" smtClean="0">
                <a:latin typeface="Times New Roman" pitchFamily="18" charset="0"/>
                <a:cs typeface="Times New Roman" pitchFamily="18" charset="0"/>
              </a:rPr>
              <a:t> </a:t>
            </a:r>
            <a:r>
              <a:rPr lang="it-IT" sz="2400" b="1" dirty="0">
                <a:latin typeface="Times New Roman" pitchFamily="18" charset="0"/>
                <a:cs typeface="Times New Roman" pitchFamily="18" charset="0"/>
              </a:rPr>
              <a:t>1,9%</a:t>
            </a:r>
          </a:p>
          <a:p>
            <a:pPr>
              <a:buFont typeface="Wingdings" panose="05000000000000000000" pitchFamily="2" charset="2"/>
              <a:buChar char="Ø"/>
            </a:pPr>
            <a:r>
              <a:rPr lang="ro-RO" sz="2400" b="1" dirty="0" smtClean="0">
                <a:latin typeface="Times New Roman" pitchFamily="18" charset="0"/>
                <a:cs typeface="Times New Roman" pitchFamily="18" charset="0"/>
              </a:rPr>
              <a:t>  T</a:t>
            </a:r>
            <a:r>
              <a:rPr lang="it-IT" sz="2400" b="1" dirty="0">
                <a:latin typeface="Times New Roman" pitchFamily="18" charset="0"/>
                <a:cs typeface="Times New Roman" pitchFamily="18" charset="0"/>
              </a:rPr>
              <a:t>entative suicid		</a:t>
            </a:r>
            <a:r>
              <a:rPr lang="ro-RO" sz="2400" b="1" dirty="0">
                <a:latin typeface="Times New Roman" pitchFamily="18" charset="0"/>
                <a:cs typeface="Times New Roman" pitchFamily="18" charset="0"/>
              </a:rPr>
              <a:t>                                                  </a:t>
            </a:r>
            <a:r>
              <a:rPr lang="it-IT" sz="2400" b="1" dirty="0">
                <a:latin typeface="Times New Roman" pitchFamily="18" charset="0"/>
                <a:cs typeface="Times New Roman" pitchFamily="18" charset="0"/>
              </a:rPr>
              <a:t>0,9%</a:t>
            </a:r>
          </a:p>
          <a:p>
            <a:pPr>
              <a:buFont typeface="Wingdings" panose="05000000000000000000" pitchFamily="2" charset="2"/>
              <a:buChar char="Ø"/>
            </a:pP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509050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152400"/>
            <a:ext cx="6512511" cy="1371600"/>
          </a:xfrm>
        </p:spPr>
        <p:txBody>
          <a:bodyPr>
            <a:normAutofit/>
          </a:bodyPr>
          <a:lstStyle/>
          <a:p>
            <a:r>
              <a:rPr lang="ro-RO" b="1" dirty="0">
                <a:solidFill>
                  <a:srgbClr val="FF0000"/>
                </a:solidFill>
              </a:rPr>
              <a:t>Recunoașterea SCR</a:t>
            </a:r>
            <a:endParaRPr lang="en-US" b="1" dirty="0">
              <a:solidFill>
                <a:srgbClr val="FF0000"/>
              </a:solidFill>
            </a:endParaRPr>
          </a:p>
        </p:txBody>
      </p:sp>
      <p:sp>
        <p:nvSpPr>
          <p:cNvPr id="3" name="Content Placeholder 2"/>
          <p:cNvSpPr>
            <a:spLocks noGrp="1"/>
          </p:cNvSpPr>
          <p:nvPr>
            <p:ph sz="quarter" idx="1"/>
          </p:nvPr>
        </p:nvSpPr>
        <p:spPr>
          <a:xfrm>
            <a:off x="685800" y="381000"/>
            <a:ext cx="7543800" cy="685800"/>
          </a:xfrm>
        </p:spPr>
        <p:txBody>
          <a:bodyPr>
            <a:noAutofit/>
          </a:bodyPr>
          <a:lstStyle/>
          <a:p>
            <a:pPr marL="45720" indent="0">
              <a:buNone/>
            </a:pPr>
            <a:endParaRPr lang="en-GB" b="1" i="1" dirty="0" smtClean="0">
              <a:latin typeface="Times New Roman" pitchFamily="18" charset="0"/>
              <a:cs typeface="Times New Roman" pitchFamily="18" charset="0"/>
            </a:endParaRPr>
          </a:p>
          <a:p>
            <a:pPr marL="45720" indent="0">
              <a:buNone/>
            </a:pPr>
            <a:endParaRPr lang="en-GB" b="1" i="1" dirty="0">
              <a:latin typeface="Times New Roman" pitchFamily="18" charset="0"/>
              <a:cs typeface="Times New Roman" pitchFamily="18" charset="0"/>
            </a:endParaRPr>
          </a:p>
          <a:p>
            <a:pPr marL="45720" indent="0" algn="ctr">
              <a:buNone/>
            </a:pPr>
            <a:endParaRPr lang="ro-RO" sz="2800" b="1" i="1" dirty="0" smtClean="0">
              <a:latin typeface="Times New Roman" pitchFamily="18" charset="0"/>
              <a:cs typeface="Times New Roman" pitchFamily="18" charset="0"/>
            </a:endParaRPr>
          </a:p>
          <a:p>
            <a:pPr marL="45720" indent="0" algn="ctr">
              <a:buNone/>
            </a:pPr>
            <a:r>
              <a:rPr lang="ro-RO" sz="2800" b="1" i="1" dirty="0" smtClean="0">
                <a:latin typeface="Times New Roman" pitchFamily="18" charset="0"/>
                <a:cs typeface="Times New Roman" pitchFamily="18" charset="0"/>
              </a:rPr>
              <a:t>Semne </a:t>
            </a:r>
            <a:r>
              <a:rPr lang="ro-RO" sz="2800" b="1" i="1" dirty="0">
                <a:latin typeface="Times New Roman" pitchFamily="18" charset="0"/>
                <a:cs typeface="Times New Roman" pitchFamily="18" charset="0"/>
              </a:rPr>
              <a:t>de </a:t>
            </a:r>
            <a:r>
              <a:rPr lang="ro-RO" sz="2800" b="1" i="1" dirty="0" smtClean="0">
                <a:latin typeface="Times New Roman" pitchFamily="18" charset="0"/>
                <a:cs typeface="Times New Roman" pitchFamily="18" charset="0"/>
              </a:rPr>
              <a:t>SCR</a:t>
            </a:r>
            <a:endParaRPr lang="en-GB" sz="2800" b="1" i="1" dirty="0" smtClean="0">
              <a:latin typeface="Times New Roman" pitchFamily="18" charset="0"/>
              <a:cs typeface="Times New Roman" pitchFamily="18" charset="0"/>
            </a:endParaRPr>
          </a:p>
          <a:p>
            <a:pPr marL="45720" indent="0">
              <a:buNone/>
            </a:pPr>
            <a:endParaRPr lang="ro-RO" sz="2800" b="1" i="1" dirty="0">
              <a:latin typeface="Times New Roman" pitchFamily="18" charset="0"/>
              <a:cs typeface="Times New Roman" pitchFamily="18" charset="0"/>
            </a:endParaRPr>
          </a:p>
          <a:p>
            <a:pPr>
              <a:buFont typeface="Wingdings" pitchFamily="2" charset="2"/>
              <a:buChar char="Ø"/>
            </a:pPr>
            <a:r>
              <a:rPr lang="ro-RO" sz="2800" b="1" i="1" dirty="0" smtClean="0">
                <a:latin typeface="Times New Roman" pitchFamily="18" charset="0"/>
                <a:cs typeface="Times New Roman" pitchFamily="18" charset="0"/>
              </a:rPr>
              <a:t>Pierderea </a:t>
            </a:r>
            <a:r>
              <a:rPr lang="ro-RO" sz="2800" b="1" i="1" dirty="0">
                <a:latin typeface="Times New Roman" pitchFamily="18" charset="0"/>
                <a:cs typeface="Times New Roman" pitchFamily="18" charset="0"/>
              </a:rPr>
              <a:t>stării de conștiență (pacient care nu răspunde la </a:t>
            </a:r>
            <a:r>
              <a:rPr lang="ro-RO" sz="2800" b="1" i="1" dirty="0" smtClean="0">
                <a:latin typeface="Times New Roman" pitchFamily="18" charset="0"/>
                <a:cs typeface="Times New Roman" pitchFamily="18" charset="0"/>
              </a:rPr>
              <a:t>stimuli)</a:t>
            </a:r>
          </a:p>
          <a:p>
            <a:pPr marL="0" indent="0">
              <a:buNone/>
            </a:pPr>
            <a:endParaRPr lang="ro-RO" sz="2800" b="1" i="1" dirty="0">
              <a:latin typeface="Times New Roman" pitchFamily="18" charset="0"/>
              <a:cs typeface="Times New Roman" pitchFamily="18" charset="0"/>
            </a:endParaRPr>
          </a:p>
          <a:p>
            <a:pPr>
              <a:buFont typeface="Wingdings" pitchFamily="2" charset="2"/>
              <a:buChar char="Ø"/>
            </a:pPr>
            <a:r>
              <a:rPr lang="en-US" sz="2800" b="1" i="1" dirty="0" err="1">
                <a:latin typeface="Times New Roman" pitchFamily="18" charset="0"/>
                <a:cs typeface="Times New Roman" pitchFamily="18" charset="0"/>
              </a:rPr>
              <a:t>Absența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respirației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și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circulației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spontane</a:t>
            </a:r>
            <a:r>
              <a:rPr lang="ro-RO" sz="2800" b="1" i="1" dirty="0">
                <a:latin typeface="Times New Roman" pitchFamily="18" charset="0"/>
                <a:cs typeface="Times New Roman" pitchFamily="18" charset="0"/>
              </a:rPr>
              <a:t> </a:t>
            </a:r>
            <a:endParaRPr lang="ro-RO" sz="2800" b="1" i="1" dirty="0" smtClean="0">
              <a:latin typeface="Times New Roman" pitchFamily="18" charset="0"/>
              <a:cs typeface="Times New Roman" pitchFamily="18" charset="0"/>
            </a:endParaRPr>
          </a:p>
          <a:p>
            <a:pPr marL="0" indent="0">
              <a:buNone/>
            </a:pPr>
            <a:r>
              <a:rPr lang="ro-RO" sz="2800" b="1" i="1" dirty="0">
                <a:latin typeface="Times New Roman" pitchFamily="18" charset="0"/>
                <a:cs typeface="Times New Roman" pitchFamily="18" charset="0"/>
              </a:rPr>
              <a:t> </a:t>
            </a:r>
            <a:r>
              <a:rPr lang="ro-RO" sz="2800" b="1" i="1" dirty="0" smtClean="0">
                <a:latin typeface="Times New Roman" pitchFamily="18" charset="0"/>
                <a:cs typeface="Times New Roman" pitchFamily="18" charset="0"/>
              </a:rPr>
              <a:t>           - </a:t>
            </a:r>
            <a:r>
              <a:rPr lang="ro-RO" sz="2800" b="1" i="1" dirty="0">
                <a:solidFill>
                  <a:srgbClr val="FF0000"/>
                </a:solidFill>
                <a:latin typeface="Times New Roman" pitchFamily="18" charset="0"/>
                <a:cs typeface="Times New Roman" pitchFamily="18" charset="0"/>
              </a:rPr>
              <a:t>NU </a:t>
            </a:r>
            <a:r>
              <a:rPr lang="ro-RO" sz="2800" b="1" i="1" dirty="0">
                <a:latin typeface="Times New Roman" pitchFamily="18" charset="0"/>
                <a:cs typeface="Times New Roman" pitchFamily="18" charset="0"/>
              </a:rPr>
              <a:t>respiră</a:t>
            </a:r>
            <a:r>
              <a:rPr lang="ro-RO" sz="2800" b="1" i="1" dirty="0" smtClean="0">
                <a:latin typeface="Times New Roman" pitchFamily="18" charset="0"/>
                <a:cs typeface="Times New Roman" pitchFamily="18" charset="0"/>
              </a:rPr>
              <a:t>,</a:t>
            </a:r>
          </a:p>
          <a:p>
            <a:pPr marL="0" indent="0">
              <a:buNone/>
            </a:pPr>
            <a:r>
              <a:rPr lang="ro-RO" sz="2800" b="1" i="1" dirty="0" smtClean="0">
                <a:latin typeface="Times New Roman" pitchFamily="18" charset="0"/>
                <a:cs typeface="Times New Roman" pitchFamily="18" charset="0"/>
              </a:rPr>
              <a:t>            - </a:t>
            </a:r>
            <a:r>
              <a:rPr lang="ro-RO" sz="2800" b="1" i="1" dirty="0">
                <a:solidFill>
                  <a:srgbClr val="FF0000"/>
                </a:solidFill>
                <a:latin typeface="Times New Roman" pitchFamily="18" charset="0"/>
                <a:cs typeface="Times New Roman" pitchFamily="18" charset="0"/>
              </a:rPr>
              <a:t>NU</a:t>
            </a:r>
            <a:r>
              <a:rPr lang="ro-RO" sz="2800" b="1" i="1" dirty="0">
                <a:latin typeface="Times New Roman" pitchFamily="18" charset="0"/>
                <a:cs typeface="Times New Roman" pitchFamily="18" charset="0"/>
              </a:rPr>
              <a:t> are puls perceptibil la arterele mari </a:t>
            </a:r>
            <a:r>
              <a:rPr lang="ro-RO" sz="2800" b="1" i="1" dirty="0">
                <a:solidFill>
                  <a:srgbClr val="FF0000"/>
                </a:solidFill>
                <a:latin typeface="Times New Roman" pitchFamily="18" charset="0"/>
                <a:cs typeface="Times New Roman" pitchFamily="18" charset="0"/>
              </a:rPr>
              <a:t>(carotidă, femurală)</a:t>
            </a:r>
          </a:p>
          <a:p>
            <a:pPr marL="45720" indent="0">
              <a:buNone/>
            </a:pPr>
            <a:r>
              <a:rPr lang="ro-RO" b="1" i="1" dirty="0" smtClean="0">
                <a:latin typeface="Times New Roman" pitchFamily="18" charset="0"/>
                <a:cs typeface="Times New Roman" pitchFamily="18" charset="0"/>
              </a:rPr>
              <a:t> </a:t>
            </a:r>
            <a:endParaRPr lang="ro-RO" b="1" i="1" dirty="0">
              <a:latin typeface="Times New Roman" pitchFamily="18" charset="0"/>
              <a:cs typeface="Times New Roman" pitchFamily="18" charset="0"/>
            </a:endParaRPr>
          </a:p>
          <a:p>
            <a:pPr marL="45720" indent="0">
              <a:buNone/>
            </a:pPr>
            <a:endParaRPr 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4251957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F26D-210D-426F-890B-51892357BCE4}"/>
              </a:ext>
            </a:extLst>
          </p:cNvPr>
          <p:cNvSpPr>
            <a:spLocks noGrp="1"/>
          </p:cNvSpPr>
          <p:nvPr>
            <p:ph type="title"/>
          </p:nvPr>
        </p:nvSpPr>
        <p:spPr>
          <a:xfrm>
            <a:off x="685332" y="76201"/>
            <a:ext cx="7773338" cy="685800"/>
          </a:xfrm>
        </p:spPr>
        <p:txBody>
          <a:bodyPr>
            <a:normAutofit/>
          </a:bodyPr>
          <a:lstStyle/>
          <a:p>
            <a:pPr algn="ctr"/>
            <a:r>
              <a:rPr lang="ro-RO" sz="3600" b="1" dirty="0">
                <a:solidFill>
                  <a:srgbClr val="FF0000"/>
                </a:solidFill>
                <a:latin typeface="Times New Roman" pitchFamily="18" charset="0"/>
                <a:cs typeface="Times New Roman" pitchFamily="18" charset="0"/>
              </a:rPr>
              <a:t>Recunoașterea SCR</a:t>
            </a:r>
            <a:endParaRPr lang="en-US" sz="3600" dirty="0">
              <a:latin typeface="Times New Roman" pitchFamily="18" charset="0"/>
              <a:cs typeface="Times New Roman" pitchFamily="18" charset="0"/>
            </a:endParaRPr>
          </a:p>
        </p:txBody>
      </p:sp>
      <p:sp>
        <p:nvSpPr>
          <p:cNvPr id="3" name="Content Placeholder 2">
            <a:extLst>
              <a:ext uri="{FF2B5EF4-FFF2-40B4-BE49-F238E27FC236}">
                <a16:creationId xmlns:a16="http://schemas.microsoft.com/office/drawing/2014/main" id="{FB004C30-6235-4B98-A0CD-732C13C51936}"/>
              </a:ext>
            </a:extLst>
          </p:cNvPr>
          <p:cNvSpPr>
            <a:spLocks noGrp="1"/>
          </p:cNvSpPr>
          <p:nvPr>
            <p:ph sz="quarter" idx="1"/>
          </p:nvPr>
        </p:nvSpPr>
        <p:spPr>
          <a:xfrm>
            <a:off x="228600" y="1219200"/>
            <a:ext cx="8305801" cy="5334000"/>
          </a:xfrm>
        </p:spPr>
        <p:txBody>
          <a:bodyPr>
            <a:noAutofit/>
          </a:bodyPr>
          <a:lstStyle/>
          <a:p>
            <a:pPr marL="388620" indent="-342900">
              <a:buFont typeface="Wingdings" panose="05000000000000000000" pitchFamily="2" charset="2"/>
              <a:buChar char="Ø"/>
            </a:pPr>
            <a:r>
              <a:rPr lang="ro-RO" b="1" i="1" dirty="0">
                <a:latin typeface="Times New Roman" pitchFamily="18" charset="0"/>
                <a:cs typeface="Times New Roman" pitchFamily="18" charset="0"/>
              </a:rPr>
              <a:t>Pentru pacient monitorizat continuu:</a:t>
            </a:r>
          </a:p>
          <a:p>
            <a:pPr marL="45720" indent="0">
              <a:buNone/>
            </a:pPr>
            <a:r>
              <a:rPr lang="ro-RO" b="1" i="1" dirty="0" smtClean="0">
                <a:latin typeface="Times New Roman" pitchFamily="18" charset="0"/>
                <a:cs typeface="Times New Roman" pitchFamily="18" charset="0"/>
              </a:rPr>
              <a:t>           FC </a:t>
            </a:r>
            <a:r>
              <a:rPr lang="ro-RO" b="1" i="1" dirty="0">
                <a:latin typeface="Times New Roman" pitchFamily="18" charset="0"/>
                <a:cs typeface="Times New Roman" pitchFamily="18" charset="0"/>
              </a:rPr>
              <a:t>=0 </a:t>
            </a:r>
          </a:p>
          <a:p>
            <a:pPr marL="45720" indent="0">
              <a:buNone/>
            </a:pPr>
            <a:r>
              <a:rPr lang="ro-RO" b="1" i="1" dirty="0" smtClean="0">
                <a:latin typeface="Times New Roman" pitchFamily="18" charset="0"/>
                <a:cs typeface="Times New Roman" pitchFamily="18" charset="0"/>
              </a:rPr>
              <a:t>           R=0</a:t>
            </a:r>
            <a:endParaRPr lang="ro-RO" b="1" i="1" dirty="0">
              <a:latin typeface="Times New Roman" pitchFamily="18" charset="0"/>
              <a:cs typeface="Times New Roman" pitchFamily="18" charset="0"/>
            </a:endParaRPr>
          </a:p>
          <a:p>
            <a:pPr marL="45720" indent="0">
              <a:buNone/>
            </a:pPr>
            <a:r>
              <a:rPr lang="ro-RO" b="1" i="1" dirty="0">
                <a:solidFill>
                  <a:srgbClr val="FF0000"/>
                </a:solidFill>
                <a:latin typeface="Times New Roman" pitchFamily="18" charset="0"/>
                <a:cs typeface="Times New Roman" pitchFamily="18" charset="0"/>
              </a:rPr>
              <a:t>Alarmă roșie pentru circulație absentă!! </a:t>
            </a:r>
          </a:p>
          <a:p>
            <a:pPr marL="45720" indent="0">
              <a:buNone/>
            </a:pPr>
            <a:r>
              <a:rPr lang="ro-RO" b="1" i="1" dirty="0">
                <a:solidFill>
                  <a:srgbClr val="FF0000"/>
                </a:solidFill>
                <a:latin typeface="Times New Roman" pitchFamily="18" charset="0"/>
                <a:cs typeface="Times New Roman" pitchFamily="18" charset="0"/>
              </a:rPr>
              <a:t>Alarmă roșie pentru respirație absentă!!</a:t>
            </a:r>
          </a:p>
          <a:p>
            <a:pPr marL="45720" indent="0">
              <a:buNone/>
            </a:pPr>
            <a:r>
              <a:rPr lang="ro-RO" b="1" i="1" dirty="0">
                <a:solidFill>
                  <a:srgbClr val="FF0000"/>
                </a:solidFill>
                <a:latin typeface="Times New Roman" pitchFamily="18" charset="0"/>
                <a:cs typeface="Times New Roman" pitchFamily="18" charset="0"/>
              </a:rPr>
              <a:t>Alarmă sonoră!!</a:t>
            </a:r>
          </a:p>
          <a:p>
            <a:pPr marL="388620" indent="-342900">
              <a:buFont typeface="Wingdings" panose="05000000000000000000" pitchFamily="2" charset="2"/>
              <a:buChar char="Ø"/>
            </a:pPr>
            <a:r>
              <a:rPr lang="ro-RO" b="1" i="1" dirty="0">
                <a:latin typeface="Times New Roman" pitchFamily="18" charset="0"/>
                <a:cs typeface="Times New Roman" pitchFamily="18" charset="0"/>
              </a:rPr>
              <a:t>Pentru pacient intubat și ventilat mecanic</a:t>
            </a:r>
          </a:p>
          <a:p>
            <a:pPr marL="45720" indent="0">
              <a:buNone/>
            </a:pPr>
            <a:r>
              <a:rPr lang="ro-RO" b="1" i="1" dirty="0">
                <a:latin typeface="Times New Roman" pitchFamily="18" charset="0"/>
                <a:cs typeface="Times New Roman" pitchFamily="18" charset="0"/>
              </a:rPr>
              <a:t>       ( stop cardio circulator):</a:t>
            </a:r>
          </a:p>
          <a:p>
            <a:pPr marL="45720" indent="0">
              <a:buNone/>
            </a:pPr>
            <a:r>
              <a:rPr lang="ro-RO" b="1" i="1" dirty="0" smtClean="0">
                <a:latin typeface="Times New Roman" pitchFamily="18" charset="0"/>
                <a:cs typeface="Times New Roman" pitchFamily="18" charset="0"/>
              </a:rPr>
              <a:t>            FC</a:t>
            </a:r>
            <a:r>
              <a:rPr lang="ro-RO" b="1" i="1" dirty="0">
                <a:latin typeface="Times New Roman" pitchFamily="18" charset="0"/>
                <a:cs typeface="Times New Roman" pitchFamily="18" charset="0"/>
              </a:rPr>
              <a:t>= 0</a:t>
            </a:r>
          </a:p>
          <a:p>
            <a:pPr marL="45720" indent="0">
              <a:buNone/>
            </a:pPr>
            <a:r>
              <a:rPr lang="ro-RO" b="1" i="1" dirty="0">
                <a:solidFill>
                  <a:srgbClr val="FF0000"/>
                </a:solidFill>
                <a:latin typeface="Times New Roman" pitchFamily="18" charset="0"/>
                <a:cs typeface="Times New Roman" pitchFamily="18" charset="0"/>
              </a:rPr>
              <a:t>Alarmă roșie pentru circulație absentă!! </a:t>
            </a:r>
          </a:p>
          <a:p>
            <a:pPr marL="45720" indent="0">
              <a:buNone/>
            </a:pPr>
            <a:r>
              <a:rPr lang="ro-RO" b="1" i="1" dirty="0">
                <a:solidFill>
                  <a:srgbClr val="FF0000"/>
                </a:solidFill>
                <a:latin typeface="Times New Roman" pitchFamily="18" charset="0"/>
                <a:cs typeface="Times New Roman" pitchFamily="18" charset="0"/>
              </a:rPr>
              <a:t>Alarmă sonoră!</a:t>
            </a:r>
          </a:p>
          <a:p>
            <a:pPr marL="45720" indent="0">
              <a:buNone/>
            </a:pPr>
            <a:r>
              <a:rPr lang="ro-RO" sz="2400" b="1" i="1" dirty="0">
                <a:latin typeface="Times New Roman" pitchFamily="18" charset="0"/>
                <a:cs typeface="Times New Roman" pitchFamily="18" charset="0"/>
              </a:rPr>
              <a:t> </a:t>
            </a:r>
          </a:p>
          <a:p>
            <a:endParaRPr 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4143055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799" cy="533400"/>
          </a:xfrm>
        </p:spPr>
        <p:txBody>
          <a:bodyPr>
            <a:normAutofit fontScale="90000"/>
          </a:bodyPr>
          <a:lstStyle/>
          <a:p>
            <a:pPr marL="0" indent="0" algn="ctr">
              <a:buNone/>
            </a:pPr>
            <a:r>
              <a:rPr lang="ro-RO" b="1" i="1" dirty="0">
                <a:solidFill>
                  <a:srgbClr val="FF0000"/>
                </a:solidFill>
                <a:latin typeface="Times New Roman" pitchFamily="18" charset="0"/>
                <a:cs typeface="Times New Roman" pitchFamily="18" charset="0"/>
              </a:rPr>
              <a:t>Măsuri de prevenire a SCR în ATI</a:t>
            </a:r>
            <a:endParaRPr lang="en-US" b="1" i="1" dirty="0">
              <a:solidFill>
                <a:srgbClr val="FF000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914400"/>
            <a:ext cx="8534400" cy="5943600"/>
          </a:xfrm>
        </p:spPr>
        <p:txBody>
          <a:bodyPr>
            <a:normAutofit fontScale="70000" lnSpcReduction="20000"/>
          </a:bodyPr>
          <a:lstStyle/>
          <a:p>
            <a:pPr marL="45720" indent="0">
              <a:buNone/>
            </a:pPr>
            <a:r>
              <a:rPr lang="vi-VN" b="1" i="1" dirty="0">
                <a:solidFill>
                  <a:srgbClr val="FF0000"/>
                </a:solidFill>
              </a:rPr>
              <a:t>ORDIN nr. 398 din 20 martie 2019</a:t>
            </a:r>
            <a:r>
              <a:rPr lang="ro-RO" b="1" i="1" dirty="0">
                <a:solidFill>
                  <a:srgbClr val="FF0000"/>
                </a:solidFill>
              </a:rPr>
              <a:t> </a:t>
            </a:r>
            <a:r>
              <a:rPr lang="vi-VN" dirty="0"/>
              <a:t>pentru aprobarea Ghidului privind siguranța pacientului în anestezie-terapie intensivă</a:t>
            </a:r>
          </a:p>
          <a:p>
            <a:pPr marL="45720" indent="0">
              <a:buNone/>
            </a:pPr>
            <a:r>
              <a:rPr lang="ro-RO" dirty="0"/>
              <a:t>Cerințe</a:t>
            </a:r>
            <a:endParaRPr lang="vi-VN" dirty="0"/>
          </a:p>
          <a:p>
            <a:pPr>
              <a:buFont typeface="Wingdings" pitchFamily="2" charset="2"/>
              <a:buChar char="Ø"/>
            </a:pPr>
            <a:r>
              <a:rPr lang="ro-RO" dirty="0" smtClean="0"/>
              <a:t>  </a:t>
            </a:r>
            <a:r>
              <a:rPr lang="vi-VN" dirty="0" smtClean="0"/>
              <a:t>sălile </a:t>
            </a:r>
            <a:r>
              <a:rPr lang="vi-VN" dirty="0"/>
              <a:t>de operaţie deţin monitorizarea minimă conform standardelor EBA</a:t>
            </a:r>
            <a:r>
              <a:rPr lang="ro-RO" dirty="0"/>
              <a:t>*? </a:t>
            </a:r>
          </a:p>
          <a:p>
            <a:pPr marL="388620" indent="-342900">
              <a:buFont typeface="Wingdings" panose="05000000000000000000" pitchFamily="2" charset="2"/>
              <a:buChar char="Ø"/>
            </a:pPr>
            <a:r>
              <a:rPr lang="vi-VN" dirty="0"/>
              <a:t>zonele de reanimare deţin monitorizarea minimă conform standardelor EBA?</a:t>
            </a:r>
          </a:p>
          <a:p>
            <a:pPr>
              <a:buFont typeface="Wingdings" pitchFamily="2" charset="2"/>
              <a:buChar char="Ø"/>
            </a:pPr>
            <a:r>
              <a:rPr lang="ro-RO" dirty="0" smtClean="0"/>
              <a:t> </a:t>
            </a:r>
            <a:r>
              <a:rPr lang="vi-VN" dirty="0" smtClean="0"/>
              <a:t>Observarea </a:t>
            </a:r>
            <a:r>
              <a:rPr lang="vi-VN" dirty="0"/>
              <a:t>clinică de către  asistent de ATI:</a:t>
            </a:r>
            <a:endParaRPr lang="ro-RO" dirty="0"/>
          </a:p>
          <a:p>
            <a:pPr marL="45720" indent="0">
              <a:buNone/>
            </a:pPr>
            <a:r>
              <a:rPr lang="ro-RO" dirty="0" smtClean="0"/>
              <a:t>            </a:t>
            </a:r>
            <a:r>
              <a:rPr lang="vi-VN" dirty="0" smtClean="0"/>
              <a:t> </a:t>
            </a:r>
            <a:r>
              <a:rPr lang="vi-VN" dirty="0"/>
              <a:t>- Oxigenarea şi perfuzia tisulară</a:t>
            </a:r>
            <a:endParaRPr lang="ro-RO" dirty="0"/>
          </a:p>
          <a:p>
            <a:pPr marL="45720" indent="0">
              <a:buNone/>
            </a:pPr>
            <a:r>
              <a:rPr lang="ro-RO" dirty="0" smtClean="0"/>
              <a:t>            </a:t>
            </a:r>
            <a:r>
              <a:rPr lang="vi-VN" dirty="0" smtClean="0"/>
              <a:t> </a:t>
            </a:r>
            <a:r>
              <a:rPr lang="vi-VN" dirty="0"/>
              <a:t>- Frecvenţa respiratorie</a:t>
            </a:r>
            <a:endParaRPr lang="ro-RO" dirty="0"/>
          </a:p>
          <a:p>
            <a:pPr marL="45720" indent="0">
              <a:buNone/>
            </a:pPr>
            <a:r>
              <a:rPr lang="ro-RO" dirty="0" smtClean="0"/>
              <a:t>            </a:t>
            </a:r>
            <a:r>
              <a:rPr lang="vi-VN" dirty="0" smtClean="0"/>
              <a:t> </a:t>
            </a:r>
            <a:r>
              <a:rPr lang="vi-VN" dirty="0"/>
              <a:t>- Frecvenţa cardiacă</a:t>
            </a:r>
            <a:endParaRPr lang="ro-RO" dirty="0"/>
          </a:p>
          <a:p>
            <a:pPr>
              <a:buFont typeface="Wingdings" pitchFamily="2" charset="2"/>
              <a:buChar char="Ø"/>
            </a:pPr>
            <a:r>
              <a:rPr lang="vi-VN" dirty="0"/>
              <a:t>  Monitorizare funcţii vitale </a:t>
            </a:r>
            <a:endParaRPr lang="ro-RO" dirty="0"/>
          </a:p>
          <a:p>
            <a:pPr marL="45720" indent="0">
              <a:buNone/>
            </a:pPr>
            <a:r>
              <a:rPr lang="ro-RO" dirty="0"/>
              <a:t>       </a:t>
            </a:r>
            <a:r>
              <a:rPr lang="vi-VN" dirty="0"/>
              <a:t>1.</a:t>
            </a:r>
            <a:r>
              <a:rPr lang="ro-RO" dirty="0"/>
              <a:t> </a:t>
            </a:r>
            <a:r>
              <a:rPr lang="vi-VN" dirty="0"/>
              <a:t>Pulsoximetrie continuă </a:t>
            </a:r>
            <a:endParaRPr lang="ro-RO" dirty="0"/>
          </a:p>
          <a:p>
            <a:pPr marL="45720" indent="0">
              <a:buNone/>
            </a:pPr>
            <a:r>
              <a:rPr lang="ro-RO" dirty="0"/>
              <a:t>       </a:t>
            </a:r>
            <a:r>
              <a:rPr lang="vi-VN" dirty="0"/>
              <a:t>2. Monitorizarea intermitentă a presiuniii arteriale noninvaziv</a:t>
            </a:r>
            <a:endParaRPr lang="ro-RO" dirty="0"/>
          </a:p>
          <a:p>
            <a:pPr marL="45720" indent="0">
              <a:buNone/>
            </a:pPr>
            <a:r>
              <a:rPr lang="vi-VN" dirty="0"/>
              <a:t> </a:t>
            </a:r>
            <a:r>
              <a:rPr lang="ro-RO" dirty="0"/>
              <a:t>      </a:t>
            </a:r>
            <a:r>
              <a:rPr lang="vi-VN" dirty="0"/>
              <a:t>3. Folosirea scorurilor de durere folosind scale adecvate vârstelor pacienţilor </a:t>
            </a:r>
            <a:endParaRPr lang="ro-RO" dirty="0"/>
          </a:p>
          <a:p>
            <a:pPr marL="45720" indent="0">
              <a:buNone/>
            </a:pPr>
            <a:r>
              <a:rPr lang="ro-RO" dirty="0"/>
              <a:t>       4. </a:t>
            </a:r>
            <a:r>
              <a:rPr lang="ro-RO" dirty="0" smtClean="0"/>
              <a:t> </a:t>
            </a:r>
            <a:r>
              <a:rPr lang="vi-VN" dirty="0" smtClean="0"/>
              <a:t>Monitorizarea </a:t>
            </a:r>
            <a:r>
              <a:rPr lang="vi-VN" dirty="0"/>
              <a:t>intermitentă a temperaturii </a:t>
            </a:r>
            <a:endParaRPr lang="ro-RO" dirty="0"/>
          </a:p>
          <a:p>
            <a:pPr marL="45720" indent="0">
              <a:buNone/>
            </a:pPr>
            <a:r>
              <a:rPr lang="ro-RO" dirty="0"/>
              <a:t>       5. </a:t>
            </a:r>
            <a:r>
              <a:rPr lang="ro-RO" dirty="0" smtClean="0"/>
              <a:t> </a:t>
            </a:r>
            <a:r>
              <a:rPr lang="vi-VN" dirty="0" smtClean="0"/>
              <a:t>Monitorizarea </a:t>
            </a:r>
            <a:r>
              <a:rPr lang="vi-VN" dirty="0"/>
              <a:t>debitului urinar </a:t>
            </a:r>
            <a:endParaRPr lang="ro-RO" dirty="0"/>
          </a:p>
          <a:p>
            <a:pPr>
              <a:buFont typeface="Wingdings" pitchFamily="2" charset="2"/>
              <a:buChar char="Ø"/>
            </a:pPr>
            <a:r>
              <a:rPr lang="ro-RO" dirty="0">
                <a:solidFill>
                  <a:srgbClr val="FF0000"/>
                </a:solidFill>
              </a:rPr>
              <a:t>  </a:t>
            </a:r>
            <a:r>
              <a:rPr lang="it-IT" dirty="0">
                <a:solidFill>
                  <a:srgbClr val="FF0000"/>
                </a:solidFill>
              </a:rPr>
              <a:t>Aparat anestezie </a:t>
            </a:r>
            <a:r>
              <a:rPr lang="ro-RO" dirty="0">
                <a:solidFill>
                  <a:srgbClr val="FF0000"/>
                </a:solidFill>
              </a:rPr>
              <a:t>/monitor postoperator</a:t>
            </a:r>
            <a:r>
              <a:rPr lang="it-IT" dirty="0">
                <a:solidFill>
                  <a:srgbClr val="FF0000"/>
                </a:solidFill>
              </a:rPr>
              <a:t>- alarme sonore</a:t>
            </a:r>
            <a:r>
              <a:rPr lang="ro-RO" dirty="0">
                <a:solidFill>
                  <a:srgbClr val="FF0000"/>
                </a:solidFill>
              </a:rPr>
              <a:t>  </a:t>
            </a:r>
            <a:r>
              <a:rPr lang="it-IT" dirty="0">
                <a:solidFill>
                  <a:srgbClr val="FF0000"/>
                </a:solidFill>
              </a:rPr>
              <a:t>funcţionale pe toată durata intervenţiei </a:t>
            </a:r>
            <a:r>
              <a:rPr lang="ro-RO" dirty="0">
                <a:solidFill>
                  <a:srgbClr val="FF0000"/>
                </a:solidFill>
              </a:rPr>
              <a:t> și a monitorizării </a:t>
            </a:r>
            <a:r>
              <a:rPr lang="ro-RO" dirty="0" smtClean="0">
                <a:solidFill>
                  <a:srgbClr val="FF0000"/>
                </a:solidFill>
              </a:rPr>
              <a:t>continue</a:t>
            </a:r>
          </a:p>
          <a:p>
            <a:pPr marL="0" indent="0">
              <a:buNone/>
            </a:pPr>
            <a:endParaRPr lang="ro-RO" dirty="0">
              <a:solidFill>
                <a:srgbClr val="FF0000"/>
              </a:solidFill>
            </a:endParaRPr>
          </a:p>
          <a:p>
            <a:pPr marL="45720" indent="0">
              <a:buNone/>
            </a:pPr>
            <a:r>
              <a:rPr lang="en-US" dirty="0">
                <a:solidFill>
                  <a:srgbClr val="FF0000"/>
                </a:solidFill>
              </a:rPr>
              <a:t>*European Board of </a:t>
            </a:r>
            <a:r>
              <a:rPr lang="en-US" dirty="0" err="1">
                <a:solidFill>
                  <a:srgbClr val="FF0000"/>
                </a:solidFill>
              </a:rPr>
              <a:t>Anaesthesiology</a:t>
            </a:r>
            <a:r>
              <a:rPr lang="en-US" dirty="0">
                <a:solidFill>
                  <a:srgbClr val="FF0000"/>
                </a:solidFill>
              </a:rPr>
              <a:t>  =</a:t>
            </a:r>
            <a:r>
              <a:rPr lang="ro-RO" dirty="0">
                <a:solidFill>
                  <a:srgbClr val="FF0000"/>
                </a:solidFill>
              </a:rPr>
              <a:t> </a:t>
            </a:r>
            <a:r>
              <a:rPr lang="en-US" dirty="0" err="1">
                <a:solidFill>
                  <a:srgbClr val="FF0000"/>
                </a:solidFill>
              </a:rPr>
              <a:t>Consiliul</a:t>
            </a:r>
            <a:r>
              <a:rPr lang="en-US" dirty="0">
                <a:solidFill>
                  <a:srgbClr val="FF0000"/>
                </a:solidFill>
              </a:rPr>
              <a:t> </a:t>
            </a:r>
            <a:r>
              <a:rPr lang="ro-RO" dirty="0" err="1">
                <a:solidFill>
                  <a:srgbClr val="FF0000"/>
                </a:solidFill>
              </a:rPr>
              <a:t>E</a:t>
            </a:r>
            <a:r>
              <a:rPr lang="en-US" dirty="0" err="1">
                <a:solidFill>
                  <a:srgbClr val="FF0000"/>
                </a:solidFill>
              </a:rPr>
              <a:t>uropean</a:t>
            </a:r>
            <a:r>
              <a:rPr lang="en-US" dirty="0">
                <a:solidFill>
                  <a:srgbClr val="FF0000"/>
                </a:solidFill>
              </a:rPr>
              <a:t> de </a:t>
            </a:r>
            <a:r>
              <a:rPr lang="ro-RO" dirty="0" err="1">
                <a:solidFill>
                  <a:srgbClr val="FF0000"/>
                </a:solidFill>
              </a:rPr>
              <a:t>A</a:t>
            </a:r>
            <a:r>
              <a:rPr lang="en-US" dirty="0" err="1">
                <a:solidFill>
                  <a:srgbClr val="FF0000"/>
                </a:solidFill>
              </a:rPr>
              <a:t>nestezie</a:t>
            </a:r>
            <a:endParaRPr lang="it-IT" dirty="0">
              <a:solidFill>
                <a:srgbClr val="FF0000"/>
              </a:solidFill>
            </a:endParaRPr>
          </a:p>
          <a:p>
            <a:pPr marL="45720" indent="0">
              <a:buNone/>
            </a:pPr>
            <a:r>
              <a:rPr lang="ro-RO" dirty="0"/>
              <a:t>                    </a:t>
            </a:r>
            <a:r>
              <a:rPr lang="en-US" dirty="0"/>
              <a:t> </a:t>
            </a:r>
          </a:p>
        </p:txBody>
      </p:sp>
    </p:spTree>
    <p:extLst>
      <p:ext uri="{BB962C8B-B14F-4D97-AF65-F5344CB8AC3E}">
        <p14:creationId xmlns:p14="http://schemas.microsoft.com/office/powerpoint/2010/main" val="4017351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ro-RO" b="1" dirty="0" smtClean="0">
                <a:solidFill>
                  <a:srgbClr val="FF0000"/>
                </a:solidFill>
                <a:latin typeface="Times New Roman" pitchFamily="18" charset="0"/>
                <a:cs typeface="Times New Roman" pitchFamily="18" charset="0"/>
              </a:rPr>
              <a:t>Recunoașterea pacientului care se agravează și prevenirea SCR</a:t>
            </a: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457200" y="1752600"/>
            <a:ext cx="8229600" cy="3886200"/>
          </a:xfrm>
        </p:spPr>
        <p:txBody>
          <a:bodyPr/>
          <a:lstStyle/>
          <a:p>
            <a:pPr marL="0" indent="0">
              <a:buNone/>
            </a:pPr>
            <a:r>
              <a:rPr lang="ro-RO" sz="2400" b="1" i="1" dirty="0" smtClean="0">
                <a:latin typeface="Times New Roman" pitchFamily="18" charset="0"/>
                <a:cs typeface="Times New Roman" pitchFamily="18" charset="0"/>
              </a:rPr>
              <a:t>Lanțul prevenției</a:t>
            </a:r>
          </a:p>
          <a:p>
            <a:pPr marL="0" indent="0">
              <a:buNone/>
            </a:pPr>
            <a:endParaRPr lang="ro-RO" sz="2400" b="1" i="1" dirty="0" smtClean="0">
              <a:latin typeface="Times New Roman" pitchFamily="18" charset="0"/>
              <a:cs typeface="Times New Roman" pitchFamily="18" charset="0"/>
            </a:endParaRPr>
          </a:p>
          <a:p>
            <a:pPr>
              <a:buFont typeface="Wingdings" pitchFamily="2" charset="2"/>
              <a:buChar char="q"/>
            </a:pPr>
            <a:r>
              <a:rPr lang="ro-RO" dirty="0" smtClean="0">
                <a:latin typeface="Times New Roman" pitchFamily="18" charset="0"/>
                <a:cs typeface="Times New Roman" pitchFamily="18" charset="0"/>
              </a:rPr>
              <a:t>Educația</a:t>
            </a:r>
          </a:p>
          <a:p>
            <a:pPr>
              <a:buFont typeface="Wingdings" pitchFamily="2" charset="2"/>
              <a:buChar char="q"/>
            </a:pPr>
            <a:r>
              <a:rPr lang="ro-RO" dirty="0" smtClean="0">
                <a:latin typeface="Times New Roman" pitchFamily="18" charset="0"/>
                <a:cs typeface="Times New Roman" pitchFamily="18" charset="0"/>
              </a:rPr>
              <a:t>Monitorizarea</a:t>
            </a:r>
          </a:p>
          <a:p>
            <a:pPr>
              <a:buFont typeface="Wingdings" pitchFamily="2" charset="2"/>
              <a:buChar char="q"/>
            </a:pPr>
            <a:r>
              <a:rPr lang="ro-RO" dirty="0" smtClean="0">
                <a:latin typeface="Times New Roman" pitchFamily="18" charset="0"/>
                <a:cs typeface="Times New Roman" pitchFamily="18" charset="0"/>
              </a:rPr>
              <a:t>Recunoașterea</a:t>
            </a:r>
          </a:p>
          <a:p>
            <a:pPr>
              <a:buFont typeface="Wingdings" pitchFamily="2" charset="2"/>
              <a:buChar char="q"/>
            </a:pPr>
            <a:r>
              <a:rPr lang="ro-RO" dirty="0" smtClean="0">
                <a:latin typeface="Times New Roman" pitchFamily="18" charset="0"/>
                <a:cs typeface="Times New Roman" pitchFamily="18" charset="0"/>
              </a:rPr>
              <a:t>Chemarea ajutorului</a:t>
            </a:r>
          </a:p>
          <a:p>
            <a:pPr>
              <a:buFont typeface="Wingdings" pitchFamily="2" charset="2"/>
              <a:buChar char="q"/>
            </a:pPr>
            <a:r>
              <a:rPr lang="ro-RO" dirty="0" smtClean="0">
                <a:latin typeface="Times New Roman" pitchFamily="18" charset="0"/>
                <a:cs typeface="Times New Roman" pitchFamily="18" charset="0"/>
              </a:rPr>
              <a:t>Intervenția</a:t>
            </a:r>
            <a:endParaRPr lang="en-US"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514600"/>
            <a:ext cx="487680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125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609600"/>
            <a:ext cx="8077201" cy="838200"/>
          </a:xfrm>
        </p:spPr>
        <p:txBody>
          <a:bodyPr>
            <a:noAutofit/>
          </a:bodyPr>
          <a:lstStyle/>
          <a:p>
            <a:pPr algn="ctr"/>
            <a:r>
              <a:rPr lang="ro-RO" sz="2800" b="1" dirty="0">
                <a:solidFill>
                  <a:srgbClr val="FF0000"/>
                </a:solidFill>
                <a:latin typeface="Times New Roman" pitchFamily="18" charset="0"/>
                <a:cs typeface="Times New Roman" pitchFamily="18" charset="0"/>
              </a:rPr>
              <a:t>Evaluarea pacientului în </a:t>
            </a:r>
            <a:r>
              <a:rPr lang="ro-RO" sz="2800" b="1" dirty="0" smtClean="0">
                <a:solidFill>
                  <a:srgbClr val="FF0000"/>
                </a:solidFill>
                <a:latin typeface="Times New Roman" pitchFamily="18" charset="0"/>
                <a:cs typeface="Times New Roman" pitchFamily="18" charset="0"/>
              </a:rPr>
              <a:t>SCR / Evaluarea primară</a:t>
            </a:r>
            <a:br>
              <a:rPr lang="ro-RO" sz="2800" b="1" dirty="0" smtClean="0">
                <a:solidFill>
                  <a:srgbClr val="FF0000"/>
                </a:solidFill>
                <a:latin typeface="Times New Roman" pitchFamily="18" charset="0"/>
                <a:cs typeface="Times New Roman" pitchFamily="18" charset="0"/>
              </a:rPr>
            </a:br>
            <a:r>
              <a:rPr lang="ro-RO" sz="2800" b="1" dirty="0" smtClean="0">
                <a:solidFill>
                  <a:srgbClr val="FF0000"/>
                </a:solidFill>
                <a:latin typeface="Times New Roman" pitchFamily="18" charset="0"/>
                <a:cs typeface="Times New Roman" pitchFamily="18" charset="0"/>
              </a:rPr>
              <a:t>BLS</a:t>
            </a:r>
            <a:endParaRPr lang="en-US" sz="2800" b="1" dirty="0">
              <a:solidFill>
                <a:srgbClr val="FF0000"/>
              </a:solidFill>
              <a:latin typeface="Times New Roman" pitchFamily="18" charset="0"/>
              <a:cs typeface="Times New Roman" pitchFamily="18" charset="0"/>
            </a:endParaRPr>
          </a:p>
        </p:txBody>
      </p:sp>
      <p:sp>
        <p:nvSpPr>
          <p:cNvPr id="4" name="Content Placeholder 3"/>
          <p:cNvSpPr>
            <a:spLocks noGrp="1"/>
          </p:cNvSpPr>
          <p:nvPr>
            <p:ph sz="quarter" idx="1"/>
          </p:nvPr>
        </p:nvSpPr>
        <p:spPr>
          <a:xfrm>
            <a:off x="685331" y="1752599"/>
            <a:ext cx="7773339" cy="4343401"/>
          </a:xfrm>
        </p:spPr>
        <p:txBody>
          <a:bodyPr>
            <a:normAutofit fontScale="85000" lnSpcReduction="20000"/>
          </a:bodyPr>
          <a:lstStyle/>
          <a:p>
            <a:pPr marL="0" indent="0" algn="ctr">
              <a:buNone/>
            </a:pPr>
            <a:r>
              <a:rPr lang="ro-RO" sz="2800" b="1" i="1" dirty="0">
                <a:latin typeface="Times New Roman" pitchFamily="18" charset="0"/>
                <a:cs typeface="Times New Roman" pitchFamily="18" charset="0"/>
              </a:rPr>
              <a:t>Persoană care aparent este </a:t>
            </a:r>
            <a:r>
              <a:rPr lang="ro-RO" sz="2800" b="1" i="1" dirty="0" smtClean="0">
                <a:latin typeface="Times New Roman" pitchFamily="18" charset="0"/>
                <a:cs typeface="Times New Roman" pitchFamily="18" charset="0"/>
              </a:rPr>
              <a:t>inconștientă!!!</a:t>
            </a:r>
            <a:endParaRPr lang="ro-RO" sz="2800" b="1" i="1" dirty="0">
              <a:latin typeface="Times New Roman" pitchFamily="18" charset="0"/>
              <a:cs typeface="Times New Roman" pitchFamily="18" charset="0"/>
            </a:endParaRPr>
          </a:p>
          <a:p>
            <a:pPr marL="0" indent="0" algn="ctr">
              <a:buNone/>
            </a:pPr>
            <a:endParaRPr lang="ro-RO" sz="2800" b="1" i="1" dirty="0">
              <a:latin typeface="Times New Roman" pitchFamily="18" charset="0"/>
              <a:cs typeface="Times New Roman" pitchFamily="18" charset="0"/>
            </a:endParaRPr>
          </a:p>
          <a:p>
            <a:pPr>
              <a:buFont typeface="Wingdings" panose="05000000000000000000" pitchFamily="2" charset="2"/>
              <a:buChar char="Ø"/>
            </a:pPr>
            <a:r>
              <a:rPr lang="ro-RO" sz="2800" b="1" i="1" dirty="0">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Evaluarea</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condiţiilor</a:t>
            </a:r>
            <a:r>
              <a:rPr lang="en-US" sz="2800" b="1" i="1" dirty="0">
                <a:solidFill>
                  <a:srgbClr val="C00000"/>
                </a:solidFill>
                <a:latin typeface="Times New Roman" pitchFamily="18" charset="0"/>
                <a:cs typeface="Times New Roman" pitchFamily="18" charset="0"/>
              </a:rPr>
              <a:t> </a:t>
            </a:r>
            <a:r>
              <a:rPr lang="ro-RO" sz="2800" b="1" i="1" dirty="0">
                <a:solidFill>
                  <a:srgbClr val="C00000"/>
                </a:solidFill>
                <a:latin typeface="Times New Roman" pitchFamily="18" charset="0"/>
                <a:cs typeface="Times New Roman" pitchFamily="18" charset="0"/>
              </a:rPr>
              <a:t>de mediu / Scoaterea victimei din mediul </a:t>
            </a:r>
            <a:r>
              <a:rPr lang="ro-RO" sz="2800" b="1" i="1" dirty="0" smtClean="0">
                <a:solidFill>
                  <a:srgbClr val="C00000"/>
                </a:solidFill>
                <a:latin typeface="Times New Roman" pitchFamily="18" charset="0"/>
                <a:cs typeface="Times New Roman" pitchFamily="18" charset="0"/>
              </a:rPr>
              <a:t>periculos</a:t>
            </a:r>
          </a:p>
          <a:p>
            <a:pPr marL="0" indent="0">
              <a:buNone/>
            </a:pPr>
            <a:endParaRPr lang="ro-RO" sz="2800" b="1" i="1" dirty="0">
              <a:solidFill>
                <a:srgbClr val="C00000"/>
              </a:solidFill>
              <a:latin typeface="Times New Roman" pitchFamily="18" charset="0"/>
              <a:cs typeface="Times New Roman" pitchFamily="18" charset="0"/>
            </a:endParaRPr>
          </a:p>
          <a:p>
            <a:pPr>
              <a:buFont typeface="Wingdings" panose="05000000000000000000" pitchFamily="2" charset="2"/>
              <a:buChar char="Ø"/>
            </a:pPr>
            <a:r>
              <a:rPr lang="ro-RO" sz="2800" b="1" i="1" dirty="0" smtClean="0">
                <a:solidFill>
                  <a:srgbClr val="C00000"/>
                </a:solidFill>
                <a:latin typeface="Times New Roman" pitchFamily="18" charset="0"/>
                <a:cs typeface="Times New Roman" pitchFamily="18" charset="0"/>
              </a:rPr>
              <a:t> S</a:t>
            </a:r>
            <a:r>
              <a:rPr lang="en-US" sz="2800" b="1" i="1" dirty="0" smtClean="0">
                <a:solidFill>
                  <a:srgbClr val="C00000"/>
                </a:solidFill>
                <a:latin typeface="Times New Roman" pitchFamily="18" charset="0"/>
                <a:cs typeface="Times New Roman" pitchFamily="18" charset="0"/>
              </a:rPr>
              <a:t>e </a:t>
            </a:r>
            <a:r>
              <a:rPr lang="en-US" sz="2800" b="1" i="1" dirty="0" err="1">
                <a:solidFill>
                  <a:srgbClr val="C00000"/>
                </a:solidFill>
                <a:latin typeface="Times New Roman" pitchFamily="18" charset="0"/>
                <a:cs typeface="Times New Roman" pitchFamily="18" charset="0"/>
              </a:rPr>
              <a:t>va</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asigura</a:t>
            </a:r>
            <a:r>
              <a:rPr lang="en-US" sz="2800" b="1" i="1" dirty="0">
                <a:solidFill>
                  <a:srgbClr val="C00000"/>
                </a:solidFill>
                <a:latin typeface="Times New Roman" pitchFamily="18" charset="0"/>
                <a:cs typeface="Times New Roman" pitchFamily="18" charset="0"/>
              </a:rPr>
              <a:t> </a:t>
            </a:r>
            <a:r>
              <a:rPr lang="ro-RO" sz="2800" b="1" i="1" dirty="0">
                <a:solidFill>
                  <a:srgbClr val="C00000"/>
                </a:solidFill>
                <a:latin typeface="Times New Roman" pitchFamily="18" charset="0"/>
                <a:cs typeface="Times New Roman" pitchFamily="18" charset="0"/>
              </a:rPr>
              <a:t>atât </a:t>
            </a:r>
            <a:r>
              <a:rPr lang="en-US" sz="2800" b="1" i="1" dirty="0" err="1">
                <a:solidFill>
                  <a:srgbClr val="C00000"/>
                </a:solidFill>
                <a:latin typeface="Times New Roman" pitchFamily="18" charset="0"/>
                <a:cs typeface="Times New Roman" pitchFamily="18" charset="0"/>
              </a:rPr>
              <a:t>salvatorul</a:t>
            </a:r>
            <a:r>
              <a:rPr lang="en-US" sz="2800" b="1" i="1" dirty="0">
                <a:solidFill>
                  <a:srgbClr val="C00000"/>
                </a:solidFill>
                <a:latin typeface="Times New Roman" pitchFamily="18" charset="0"/>
                <a:cs typeface="Times New Roman" pitchFamily="18" charset="0"/>
              </a:rPr>
              <a:t> </a:t>
            </a:r>
            <a:r>
              <a:rPr lang="ro-RO" sz="2800" b="1" i="1" dirty="0">
                <a:solidFill>
                  <a:srgbClr val="C00000"/>
                </a:solidFill>
                <a:latin typeface="Times New Roman" pitchFamily="18" charset="0"/>
                <a:cs typeface="Times New Roman" pitchFamily="18" charset="0"/>
              </a:rPr>
              <a:t>cât </a:t>
            </a:r>
            <a:r>
              <a:rPr lang="en-US" sz="2800" b="1" i="1" dirty="0" err="1">
                <a:solidFill>
                  <a:srgbClr val="C00000"/>
                </a:solidFill>
                <a:latin typeface="Times New Roman" pitchFamily="18" charset="0"/>
                <a:cs typeface="Times New Roman" pitchFamily="18" charset="0"/>
              </a:rPr>
              <a:t>şi</a:t>
            </a:r>
            <a:r>
              <a:rPr lang="en-US" sz="2800" b="1" i="1" dirty="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victima</a:t>
            </a:r>
            <a:endParaRPr lang="ro-RO" sz="2800" b="1" i="1" dirty="0" smtClean="0">
              <a:solidFill>
                <a:srgbClr val="C00000"/>
              </a:solidFill>
              <a:latin typeface="Times New Roman" pitchFamily="18" charset="0"/>
              <a:cs typeface="Times New Roman" pitchFamily="18" charset="0"/>
            </a:endParaRPr>
          </a:p>
          <a:p>
            <a:pPr marL="0" indent="0">
              <a:buNone/>
            </a:pPr>
            <a:endParaRPr lang="ro-RO" sz="2800" b="1" i="1" dirty="0" smtClean="0">
              <a:solidFill>
                <a:srgbClr val="C00000"/>
              </a:solidFill>
              <a:latin typeface="Times New Roman" pitchFamily="18" charset="0"/>
              <a:cs typeface="Times New Roman" pitchFamily="18" charset="0"/>
            </a:endParaRPr>
          </a:p>
          <a:p>
            <a:pPr>
              <a:buFont typeface="Wingdings" panose="05000000000000000000" pitchFamily="2" charset="2"/>
              <a:buChar char="Ø"/>
            </a:pPr>
            <a:r>
              <a:rPr lang="ro-RO" sz="2800" b="1" i="1" dirty="0" smtClean="0">
                <a:solidFill>
                  <a:srgbClr val="C00000"/>
                </a:solidFill>
                <a:latin typeface="Times New Roman" pitchFamily="18" charset="0"/>
                <a:cs typeface="Times New Roman" pitchFamily="18" charset="0"/>
              </a:rPr>
              <a:t>Evaluarea primară</a:t>
            </a:r>
            <a:endParaRPr lang="ro-RO" sz="2800" b="1" i="1" dirty="0">
              <a:latin typeface="Times New Roman" pitchFamily="18" charset="0"/>
              <a:cs typeface="Times New Roman" pitchFamily="18" charset="0"/>
            </a:endParaRPr>
          </a:p>
          <a:p>
            <a:pPr marL="0" indent="0">
              <a:buNone/>
            </a:pPr>
            <a:r>
              <a:rPr lang="ro-RO" sz="2800" b="1" i="1" dirty="0" smtClean="0">
                <a:latin typeface="Times New Roman" pitchFamily="18" charset="0"/>
                <a:cs typeface="Times New Roman" pitchFamily="18" charset="0"/>
              </a:rPr>
              <a:t>         Evaluarea </a:t>
            </a:r>
            <a:r>
              <a:rPr lang="ro-RO" sz="2800" b="1" i="1" dirty="0">
                <a:latin typeface="Times New Roman" pitchFamily="18" charset="0"/>
                <a:cs typeface="Times New Roman" pitchFamily="18" charset="0"/>
              </a:rPr>
              <a:t>stării de conștiență a </a:t>
            </a:r>
            <a:r>
              <a:rPr lang="ro-RO" sz="2800" b="1" i="1" dirty="0" smtClean="0">
                <a:latin typeface="Times New Roman" pitchFamily="18" charset="0"/>
                <a:cs typeface="Times New Roman" pitchFamily="18" charset="0"/>
              </a:rPr>
              <a:t>victimei</a:t>
            </a:r>
            <a:endParaRPr lang="en-GB" sz="2800" b="1" i="1" dirty="0" smtClean="0">
              <a:latin typeface="Times New Roman" pitchFamily="18" charset="0"/>
              <a:cs typeface="Times New Roman" pitchFamily="18" charset="0"/>
            </a:endParaRPr>
          </a:p>
          <a:p>
            <a:pPr marL="0" indent="0">
              <a:buNone/>
            </a:pPr>
            <a:r>
              <a:rPr lang="ro-RO" sz="2800" b="1" i="1" dirty="0">
                <a:latin typeface="Times New Roman" pitchFamily="18" charset="0"/>
                <a:cs typeface="Times New Roman" pitchFamily="18" charset="0"/>
              </a:rPr>
              <a:t> </a:t>
            </a:r>
            <a:r>
              <a:rPr lang="ro-RO" sz="2800" b="1" i="1" dirty="0" smtClean="0">
                <a:latin typeface="Times New Roman" pitchFamily="18" charset="0"/>
                <a:cs typeface="Times New Roman" pitchFamily="18" charset="0"/>
              </a:rPr>
              <a:t>        Verificarea  permeabilității căilor respiratorii superioare</a:t>
            </a:r>
          </a:p>
          <a:p>
            <a:pPr marL="0" indent="0">
              <a:buNone/>
            </a:pPr>
            <a:r>
              <a:rPr lang="ro-RO" sz="2800" b="1" i="1" dirty="0" smtClean="0">
                <a:latin typeface="Times New Roman" pitchFamily="18" charset="0"/>
                <a:cs typeface="Times New Roman" pitchFamily="18" charset="0"/>
              </a:rPr>
              <a:t>         Evaluarea</a:t>
            </a:r>
            <a:r>
              <a:rPr lang="en-GB" sz="2800" b="1" i="1" dirty="0" smtClean="0">
                <a:latin typeface="Times New Roman" pitchFamily="18" charset="0"/>
                <a:cs typeface="Times New Roman" pitchFamily="18" charset="0"/>
              </a:rPr>
              <a:t> </a:t>
            </a:r>
            <a:r>
              <a:rPr lang="en-GB" sz="2800" b="1" i="1" dirty="0" err="1" smtClean="0">
                <a:latin typeface="Times New Roman" pitchFamily="18" charset="0"/>
                <a:cs typeface="Times New Roman" pitchFamily="18" charset="0"/>
              </a:rPr>
              <a:t>respira</a:t>
            </a:r>
            <a:r>
              <a:rPr lang="ro-RO" sz="2800" b="1" i="1" dirty="0" smtClean="0">
                <a:latin typeface="Times New Roman" pitchFamily="18" charset="0"/>
                <a:cs typeface="Times New Roman" pitchFamily="18" charset="0"/>
              </a:rPr>
              <a:t>ț</a:t>
            </a:r>
            <a:r>
              <a:rPr lang="en-GB" sz="2800" b="1" i="1" dirty="0" err="1" smtClean="0">
                <a:latin typeface="Times New Roman" pitchFamily="18" charset="0"/>
                <a:cs typeface="Times New Roman" pitchFamily="18" charset="0"/>
              </a:rPr>
              <a:t>iei</a:t>
            </a:r>
            <a:endParaRPr lang="en-US" sz="2800" b="1" i="1" dirty="0" smtClean="0">
              <a:latin typeface="Times New Roman" pitchFamily="18" charset="0"/>
              <a:cs typeface="Times New Roman" pitchFamily="18" charset="0"/>
            </a:endParaRPr>
          </a:p>
          <a:p>
            <a:pPr marL="0" indent="0">
              <a:buNone/>
            </a:pPr>
            <a:endParaRPr lang="en-US" sz="2800" i="1" dirty="0">
              <a:latin typeface="Times New Roman" pitchFamily="18" charset="0"/>
              <a:cs typeface="Times New Roman" pitchFamily="18" charset="0"/>
            </a:endParaRPr>
          </a:p>
        </p:txBody>
      </p:sp>
    </p:spTree>
    <p:extLst>
      <p:ext uri="{BB962C8B-B14F-4D97-AF65-F5344CB8AC3E}">
        <p14:creationId xmlns:p14="http://schemas.microsoft.com/office/powerpoint/2010/main" val="1143365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o-RO" sz="3600" b="1" i="1" dirty="0" smtClean="0">
                <a:solidFill>
                  <a:srgbClr val="FF0000"/>
                </a:solidFill>
                <a:latin typeface="Times New Roman" pitchFamily="18" charset="0"/>
                <a:cs typeface="Times New Roman" pitchFamily="18" charset="0"/>
              </a:rPr>
              <a:t>Evaluarea stării de conștiență</a:t>
            </a:r>
            <a:endParaRPr lang="en-US" sz="3600" b="1" i="1" dirty="0">
              <a:solidFill>
                <a:srgbClr val="FF000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lstStyle/>
          <a:p>
            <a:endParaRPr lang="en-US" dirty="0"/>
          </a:p>
        </p:txBody>
      </p:sp>
      <p:grpSp>
        <p:nvGrpSpPr>
          <p:cNvPr id="4" name="Group 4"/>
          <p:cNvGrpSpPr>
            <a:grpSpLocks/>
          </p:cNvGrpSpPr>
          <p:nvPr/>
        </p:nvGrpSpPr>
        <p:grpSpPr bwMode="auto">
          <a:xfrm>
            <a:off x="381000" y="1244111"/>
            <a:ext cx="8305800" cy="5180501"/>
            <a:chOff x="576" y="288"/>
            <a:chExt cx="5467" cy="3744"/>
          </a:xfrm>
        </p:grpSpPr>
        <p:pic>
          <p:nvPicPr>
            <p:cNvPr id="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288"/>
              <a:ext cx="5424" cy="3744"/>
            </a:xfrm>
            <a:prstGeom prst="rect">
              <a:avLst/>
            </a:prstGeom>
            <a:noFill/>
            <a:ln w="38100">
              <a:solidFill>
                <a:srgbClr val="08080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3312" y="374"/>
              <a:ext cx="2731" cy="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r>
                <a:rPr lang="ro-RO" sz="4000">
                  <a:solidFill>
                    <a:srgbClr val="080808"/>
                  </a:solidFill>
                </a:rPr>
                <a:t>Scuturaţi</a:t>
              </a:r>
              <a:r>
                <a:rPr lang="en-GB" sz="4000">
                  <a:solidFill>
                    <a:srgbClr val="080808"/>
                  </a:solidFill>
                </a:rPr>
                <a:t> </a:t>
              </a:r>
              <a:r>
                <a:rPr lang="ro-RO" sz="4000">
                  <a:solidFill>
                    <a:srgbClr val="080808"/>
                  </a:solidFill>
                </a:rPr>
                <a:t>ş</a:t>
              </a:r>
              <a:r>
                <a:rPr lang="en-GB" sz="4000">
                  <a:solidFill>
                    <a:srgbClr val="080808"/>
                  </a:solidFill>
                </a:rPr>
                <a:t>i striga</a:t>
              </a:r>
              <a:r>
                <a:rPr lang="ro-RO" sz="4000">
                  <a:solidFill>
                    <a:srgbClr val="080808"/>
                  </a:solidFill>
                </a:rPr>
                <a:t>ţ</a:t>
              </a:r>
              <a:r>
                <a:rPr lang="en-GB" sz="4000">
                  <a:solidFill>
                    <a:srgbClr val="080808"/>
                  </a:solidFill>
                </a:rPr>
                <a:t>i</a:t>
              </a:r>
            </a:p>
          </p:txBody>
        </p:sp>
      </p:grpSp>
    </p:spTree>
    <p:extLst>
      <p:ext uri="{BB962C8B-B14F-4D97-AF65-F5344CB8AC3E}">
        <p14:creationId xmlns:p14="http://schemas.microsoft.com/office/powerpoint/2010/main" val="1920272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ro-RO" b="1" i="1" dirty="0" smtClean="0">
                <a:solidFill>
                  <a:srgbClr val="FF0000"/>
                </a:solidFill>
                <a:latin typeface="Times New Roman" pitchFamily="18" charset="0"/>
                <a:cs typeface="Times New Roman" pitchFamily="18" charset="0"/>
              </a:rPr>
              <a:t>Evaluare primară</a:t>
            </a:r>
            <a:br>
              <a:rPr lang="ro-RO" b="1" i="1" dirty="0" smtClean="0">
                <a:solidFill>
                  <a:srgbClr val="FF0000"/>
                </a:solidFill>
                <a:latin typeface="Times New Roman" pitchFamily="18" charset="0"/>
                <a:cs typeface="Times New Roman" pitchFamily="18" charset="0"/>
              </a:rPr>
            </a:br>
            <a:r>
              <a:rPr lang="ro-RO" b="1" i="1" dirty="0" smtClean="0">
                <a:solidFill>
                  <a:srgbClr val="FF0000"/>
                </a:solidFill>
                <a:latin typeface="Times New Roman" pitchFamily="18" charset="0"/>
                <a:cs typeface="Times New Roman" pitchFamily="18" charset="0"/>
              </a:rPr>
              <a:t>Evaluarea </a:t>
            </a:r>
            <a:r>
              <a:rPr lang="ro-RO" b="1" i="1" dirty="0">
                <a:solidFill>
                  <a:srgbClr val="FF0000"/>
                </a:solidFill>
                <a:latin typeface="Times New Roman" pitchFamily="18" charset="0"/>
                <a:cs typeface="Times New Roman" pitchFamily="18" charset="0"/>
              </a:rPr>
              <a:t>stării de conștiență</a:t>
            </a:r>
            <a:endParaRPr lang="en-US" dirty="0"/>
          </a:p>
        </p:txBody>
      </p:sp>
      <p:sp>
        <p:nvSpPr>
          <p:cNvPr id="3" name="Content Placeholder 2"/>
          <p:cNvSpPr>
            <a:spLocks noGrp="1"/>
          </p:cNvSpPr>
          <p:nvPr>
            <p:ph sz="quarter" idx="1"/>
          </p:nvPr>
        </p:nvSpPr>
        <p:spPr/>
        <p:txBody>
          <a:bodyPr>
            <a:normAutofit lnSpcReduction="10000"/>
          </a:bodyPr>
          <a:lstStyle/>
          <a:p>
            <a:pPr marL="0" indent="0">
              <a:buNone/>
            </a:pPr>
            <a:r>
              <a:rPr lang="ro-RO" b="1" dirty="0" smtClean="0"/>
              <a:t>REZULTAT</a:t>
            </a:r>
            <a:r>
              <a:rPr lang="ro-RO" dirty="0" smtClean="0"/>
              <a:t> – două situații posibile</a:t>
            </a:r>
          </a:p>
          <a:p>
            <a:r>
              <a:rPr lang="ro-RO" dirty="0" smtClean="0">
                <a:solidFill>
                  <a:srgbClr val="C00000"/>
                </a:solidFill>
              </a:rPr>
              <a:t>Răspunde la stimuli / persoană reactivă</a:t>
            </a:r>
          </a:p>
          <a:p>
            <a:pPr marL="0" indent="0">
              <a:buNone/>
            </a:pPr>
            <a:r>
              <a:rPr lang="ro-RO" dirty="0" smtClean="0"/>
              <a:t>            </a:t>
            </a:r>
            <a:r>
              <a:rPr lang="vi-VN" dirty="0" smtClean="0"/>
              <a:t>se lasă </a:t>
            </a:r>
            <a:r>
              <a:rPr lang="vi-VN" dirty="0"/>
              <a:t>în poziţia găsită</a:t>
            </a:r>
          </a:p>
          <a:p>
            <a:pPr marL="0" indent="0">
              <a:buNone/>
            </a:pPr>
            <a:r>
              <a:rPr lang="ro-RO" dirty="0"/>
              <a:t> </a:t>
            </a:r>
            <a:r>
              <a:rPr lang="ro-RO" dirty="0" smtClean="0"/>
              <a:t>           </a:t>
            </a:r>
            <a:r>
              <a:rPr lang="vi-VN" dirty="0" smtClean="0"/>
              <a:t>se </a:t>
            </a:r>
            <a:r>
              <a:rPr lang="vi-VN" dirty="0"/>
              <a:t>reevaluează starea pacientului </a:t>
            </a:r>
            <a:r>
              <a:rPr lang="vi-VN" dirty="0" smtClean="0"/>
              <a:t>periodic</a:t>
            </a:r>
            <a:endParaRPr lang="ro-RO" dirty="0" smtClean="0"/>
          </a:p>
          <a:p>
            <a:r>
              <a:rPr lang="ro-RO" dirty="0" smtClean="0">
                <a:solidFill>
                  <a:srgbClr val="C00000"/>
                </a:solidFill>
              </a:rPr>
              <a:t>NU răspunde stimuli / areactivă / inconștientă</a:t>
            </a:r>
          </a:p>
          <a:p>
            <a:pPr marL="0" indent="0">
              <a:buNone/>
            </a:pPr>
            <a:r>
              <a:rPr lang="ro-RO" dirty="0" smtClean="0">
                <a:latin typeface="Times New Roman" pitchFamily="18" charset="0"/>
                <a:cs typeface="Times New Roman" pitchFamily="18" charset="0"/>
              </a:rPr>
              <a:t>            Se solicită ajutor!!-112 în prespital</a:t>
            </a:r>
          </a:p>
          <a:p>
            <a:pPr marL="0" indent="0">
              <a:buNone/>
            </a:pPr>
            <a:r>
              <a:rPr lang="ro-RO" dirty="0" smtClean="0">
                <a:latin typeface="Times New Roman" pitchFamily="18" charset="0"/>
                <a:cs typeface="Times New Roman" pitchFamily="18" charset="0"/>
              </a:rPr>
              <a:t>            Se așează în poziție de DD</a:t>
            </a:r>
          </a:p>
          <a:p>
            <a:pPr marL="0" indent="0">
              <a:buNone/>
            </a:pPr>
            <a:r>
              <a:rPr lang="ro-RO" dirty="0" smtClean="0">
                <a:latin typeface="Times New Roman" pitchFamily="18" charset="0"/>
                <a:cs typeface="Times New Roman" pitchFamily="18" charset="0"/>
              </a:rPr>
              <a:t>           </a:t>
            </a:r>
            <a:r>
              <a:rPr lang="vi-VN" dirty="0">
                <a:latin typeface="Times New Roman" pitchFamily="18" charset="0"/>
                <a:cs typeface="Times New Roman" pitchFamily="18" charset="0"/>
              </a:rPr>
              <a:t> </a:t>
            </a:r>
            <a:r>
              <a:rPr lang="ro-RO" dirty="0" smtClean="0">
                <a:latin typeface="Times New Roman" pitchFamily="18" charset="0"/>
                <a:cs typeface="Times New Roman" pitchFamily="18" charset="0"/>
              </a:rPr>
              <a:t>S</a:t>
            </a:r>
            <a:r>
              <a:rPr lang="vi-VN" dirty="0" smtClean="0">
                <a:latin typeface="Times New Roman" pitchFamily="18" charset="0"/>
                <a:cs typeface="Times New Roman" pitchFamily="18" charset="0"/>
              </a:rPr>
              <a:t>e </a:t>
            </a:r>
            <a:r>
              <a:rPr lang="vi-VN" dirty="0">
                <a:latin typeface="Times New Roman" pitchFamily="18" charset="0"/>
                <a:cs typeface="Times New Roman" pitchFamily="18" charset="0"/>
              </a:rPr>
              <a:t>deschide calea aeriană</a:t>
            </a:r>
            <a:r>
              <a:rPr lang="ro-RO" dirty="0" smtClean="0">
                <a:latin typeface="Times New Roman" pitchFamily="18" charset="0"/>
                <a:cs typeface="Times New Roman" pitchFamily="18" charset="0"/>
              </a:rPr>
              <a:t> </a:t>
            </a:r>
          </a:p>
          <a:p>
            <a:pPr marL="0" indent="0">
              <a:buNone/>
            </a:pPr>
            <a:r>
              <a:rPr lang="ro-RO" dirty="0">
                <a:latin typeface="Times New Roman" pitchFamily="18" charset="0"/>
                <a:cs typeface="Times New Roman" pitchFamily="18" charset="0"/>
              </a:rPr>
              <a:t> </a:t>
            </a:r>
            <a:r>
              <a:rPr lang="ro-RO" dirty="0" smtClean="0">
                <a:latin typeface="Times New Roman" pitchFamily="18" charset="0"/>
                <a:cs typeface="Times New Roman" pitchFamily="18" charset="0"/>
              </a:rPr>
              <a:t>           Se verifică căile aeriene ( vizual), se elimină eventualii corpi străini</a:t>
            </a:r>
          </a:p>
          <a:p>
            <a:pPr marL="0" indent="0">
              <a:buNone/>
            </a:pPr>
            <a:r>
              <a:rPr lang="ro-RO" dirty="0" smtClean="0">
                <a:latin typeface="Times New Roman" pitchFamily="18" charset="0"/>
                <a:cs typeface="Times New Roman" pitchFamily="18" charset="0"/>
              </a:rPr>
              <a:t>            Se verifică respirația</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220098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152400"/>
            <a:ext cx="7773338" cy="1066801"/>
          </a:xfrm>
        </p:spPr>
        <p:txBody>
          <a:bodyPr>
            <a:normAutofit fontScale="90000"/>
          </a:bodyPr>
          <a:lstStyle/>
          <a:p>
            <a:pPr algn="ctr"/>
            <a:r>
              <a:rPr lang="ro-RO" b="1" dirty="0">
                <a:solidFill>
                  <a:srgbClr val="FF0000"/>
                </a:solidFill>
              </a:rPr>
              <a:t/>
            </a:r>
            <a:br>
              <a:rPr lang="ro-RO" b="1" dirty="0">
                <a:solidFill>
                  <a:srgbClr val="FF0000"/>
                </a:solidFill>
              </a:rPr>
            </a:br>
            <a:r>
              <a:rPr lang="vi-VN" b="1" dirty="0">
                <a:solidFill>
                  <a:srgbClr val="FF0000"/>
                </a:solidFill>
              </a:rPr>
              <a:t>Evaluare primară</a:t>
            </a:r>
            <a:br>
              <a:rPr lang="vi-VN" b="1" dirty="0">
                <a:solidFill>
                  <a:srgbClr val="FF0000"/>
                </a:solidFill>
              </a:rPr>
            </a:br>
            <a:r>
              <a:rPr lang="vi-VN" b="1" dirty="0">
                <a:solidFill>
                  <a:srgbClr val="FF0000"/>
                </a:solidFill>
              </a:rPr>
              <a:t>Evaluarea stării de conștiență</a:t>
            </a:r>
            <a:endParaRPr lang="en-US" b="1" dirty="0">
              <a:solidFill>
                <a:srgbClr val="FF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95375" y="1295400"/>
            <a:ext cx="2762250" cy="2514600"/>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48200" y="1371600"/>
            <a:ext cx="3200400" cy="2414588"/>
          </a:xfrm>
          <a:prstGeom prst="rect">
            <a:avLst/>
          </a:prstGeom>
        </p:spPr>
      </p:pic>
      <p:pic>
        <p:nvPicPr>
          <p:cNvPr id="1026" name="Picture 2"/>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bwMode="auto">
          <a:xfrm>
            <a:off x="912740" y="3657600"/>
            <a:ext cx="3127519" cy="25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81400"/>
            <a:ext cx="2968625"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1364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295400" y="228600"/>
            <a:ext cx="6553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22406"/>
            <a:ext cx="3572069" cy="2378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022407"/>
            <a:ext cx="3810000" cy="2378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156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z="2800" b="1" i="1" dirty="0"/>
              <a:t>SCOP</a:t>
            </a:r>
            <a:r>
              <a:rPr lang="ro-RO" b="1" dirty="0"/>
              <a:t> </a:t>
            </a:r>
            <a:endParaRPr lang="en-US" b="1" dirty="0"/>
          </a:p>
        </p:txBody>
      </p:sp>
      <p:sp>
        <p:nvSpPr>
          <p:cNvPr id="3" name="Content Placeholder 2"/>
          <p:cNvSpPr>
            <a:spLocks noGrp="1"/>
          </p:cNvSpPr>
          <p:nvPr>
            <p:ph sz="quarter" idx="1"/>
          </p:nvPr>
        </p:nvSpPr>
        <p:spPr>
          <a:xfrm>
            <a:off x="762000" y="1447800"/>
            <a:ext cx="7772401" cy="4648200"/>
          </a:xfrm>
        </p:spPr>
        <p:txBody>
          <a:bodyPr>
            <a:normAutofit fontScale="85000" lnSpcReduction="20000"/>
          </a:bodyPr>
          <a:lstStyle/>
          <a:p>
            <a:pPr marL="0" indent="0">
              <a:buNone/>
            </a:pPr>
            <a:r>
              <a:rPr lang="ro-RO" dirty="0" smtClean="0">
                <a:latin typeface="Times New Roman" pitchFamily="18" charset="0"/>
                <a:cs typeface="Times New Roman" pitchFamily="18" charset="0"/>
              </a:rPr>
              <a:t>Actualizarea cunoștințelor </a:t>
            </a:r>
            <a:r>
              <a:rPr lang="ro-RO" dirty="0">
                <a:latin typeface="Times New Roman" pitchFamily="18" charset="0"/>
                <a:cs typeface="Times New Roman" pitchFamily="18" charset="0"/>
              </a:rPr>
              <a:t>teoretice și a abilităților practice necesare pentru aplicarea manevrelor de resuscitare cardiorespiratorie</a:t>
            </a:r>
          </a:p>
          <a:p>
            <a:pPr>
              <a:buFont typeface="Wingdings" pitchFamily="2" charset="2"/>
              <a:buChar char="Ø"/>
            </a:pPr>
            <a:r>
              <a:rPr lang="ro-RO" dirty="0">
                <a:latin typeface="Times New Roman" pitchFamily="18" charset="0"/>
                <a:cs typeface="Times New Roman" pitchFamily="18" charset="0"/>
              </a:rPr>
              <a:t>corect</a:t>
            </a:r>
          </a:p>
          <a:p>
            <a:pPr>
              <a:buFont typeface="Wingdings" pitchFamily="2" charset="2"/>
              <a:buChar char="Ø"/>
            </a:pPr>
            <a:r>
              <a:rPr lang="ro-RO" dirty="0">
                <a:latin typeface="Times New Roman" pitchFamily="18" charset="0"/>
                <a:cs typeface="Times New Roman" pitchFamily="18" charset="0"/>
              </a:rPr>
              <a:t>eficace</a:t>
            </a:r>
          </a:p>
          <a:p>
            <a:pPr>
              <a:buFont typeface="Wingdings" pitchFamily="2" charset="2"/>
              <a:buChar char="Ø"/>
            </a:pPr>
            <a:r>
              <a:rPr lang="ro-RO" dirty="0">
                <a:latin typeface="Times New Roman" pitchFamily="18" charset="0"/>
                <a:cs typeface="Times New Roman" pitchFamily="18" charset="0"/>
              </a:rPr>
              <a:t>eficient </a:t>
            </a:r>
          </a:p>
          <a:p>
            <a:pPr>
              <a:buFont typeface="Wingdings" pitchFamily="2" charset="2"/>
              <a:buChar char="Ø"/>
            </a:pPr>
            <a:r>
              <a:rPr lang="ro-RO" dirty="0">
                <a:latin typeface="Times New Roman" pitchFamily="18" charset="0"/>
                <a:cs typeface="Times New Roman" pitchFamily="18" charset="0"/>
              </a:rPr>
              <a:t>în timp util</a:t>
            </a:r>
          </a:p>
          <a:p>
            <a:pPr marL="45720" indent="0">
              <a:buNone/>
            </a:pPr>
            <a:endParaRPr lang="ro-RO" dirty="0">
              <a:latin typeface="Times New Roman" pitchFamily="18" charset="0"/>
              <a:cs typeface="Times New Roman" pitchFamily="18" charset="0"/>
            </a:endParaRPr>
          </a:p>
          <a:p>
            <a:pPr marL="45720" indent="0">
              <a:buNone/>
            </a:pPr>
            <a:endParaRPr lang="ro-RO" dirty="0">
              <a:latin typeface="Times New Roman" pitchFamily="18" charset="0"/>
              <a:cs typeface="Times New Roman" pitchFamily="18" charset="0"/>
            </a:endParaRPr>
          </a:p>
          <a:p>
            <a:pPr marL="0" lvl="0" indent="0">
              <a:buNone/>
            </a:pPr>
            <a:r>
              <a:rPr lang="ro-RO" dirty="0">
                <a:latin typeface="Times New Roman" pitchFamily="18" charset="0"/>
                <a:cs typeface="Times New Roman" pitchFamily="18" charset="0"/>
              </a:rPr>
              <a:t>Însușirea algoritmului </a:t>
            </a:r>
          </a:p>
          <a:p>
            <a:pPr lvl="0">
              <a:buFont typeface="Wingdings" pitchFamily="2" charset="2"/>
              <a:buChar char="Ø"/>
            </a:pPr>
            <a:r>
              <a:rPr lang="ro-RO" dirty="0">
                <a:latin typeface="Times New Roman" pitchFamily="18" charset="0"/>
                <a:cs typeface="Times New Roman" pitchFamily="18" charset="0"/>
              </a:rPr>
              <a:t>resuscitării cardiorespiratorii  de bază– basic life support (BLS) </a:t>
            </a:r>
            <a:endParaRPr lang="en-US" dirty="0">
              <a:latin typeface="Times New Roman" pitchFamily="18" charset="0"/>
              <a:cs typeface="Times New Roman" pitchFamily="18" charset="0"/>
            </a:endParaRPr>
          </a:p>
          <a:p>
            <a:pPr lvl="0">
              <a:buFont typeface="Wingdings" pitchFamily="2" charset="2"/>
              <a:buChar char="Ø"/>
            </a:pPr>
            <a:r>
              <a:rPr lang="ro-RO" dirty="0">
                <a:latin typeface="Times New Roman" pitchFamily="18" charset="0"/>
                <a:cs typeface="Times New Roman" pitchFamily="18" charset="0"/>
              </a:rPr>
              <a:t>resuscitării </a:t>
            </a:r>
            <a:r>
              <a:rPr lang="ro-RO" dirty="0" smtClean="0">
                <a:latin typeface="Times New Roman" pitchFamily="18" charset="0"/>
                <a:cs typeface="Times New Roman" pitchFamily="18" charset="0"/>
              </a:rPr>
              <a:t>cardiorespiratorii avansate–advanced </a:t>
            </a:r>
            <a:r>
              <a:rPr lang="ro-RO" dirty="0">
                <a:latin typeface="Times New Roman" pitchFamily="18" charset="0"/>
                <a:cs typeface="Times New Roman" pitchFamily="18" charset="0"/>
              </a:rPr>
              <a:t>life support (ALS) </a:t>
            </a:r>
            <a:endParaRPr lang="en-US" dirty="0">
              <a:latin typeface="Times New Roman" pitchFamily="18" charset="0"/>
              <a:cs typeface="Times New Roman" pitchFamily="18" charset="0"/>
            </a:endParaRPr>
          </a:p>
          <a:p>
            <a:pPr lvl="0">
              <a:buFont typeface="Wingdings" pitchFamily="2" charset="2"/>
              <a:buChar char="Ø"/>
            </a:pPr>
            <a:r>
              <a:rPr lang="ro-RO" dirty="0" smtClean="0">
                <a:latin typeface="Times New Roman" pitchFamily="18" charset="0"/>
                <a:cs typeface="Times New Roman" pitchFamily="18" charset="0"/>
              </a:rPr>
              <a:t>standardului de calitate  în resuscitarea cardiorespiratorie</a:t>
            </a:r>
            <a:endParaRPr lang="en-US" dirty="0" smtClean="0">
              <a:latin typeface="Times New Roman" pitchFamily="18" charset="0"/>
              <a:cs typeface="Times New Roman" pitchFamily="18" charset="0"/>
            </a:endParaRPr>
          </a:p>
          <a:p>
            <a:pPr marL="45720" indent="0">
              <a:buNone/>
            </a:pPr>
            <a:endParaRPr lang="ro-RO" dirty="0"/>
          </a:p>
        </p:txBody>
      </p:sp>
    </p:spTree>
    <p:extLst>
      <p:ext uri="{BB962C8B-B14F-4D97-AF65-F5344CB8AC3E}">
        <p14:creationId xmlns:p14="http://schemas.microsoft.com/office/powerpoint/2010/main" val="4187870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667000"/>
          </a:xfrm>
        </p:spPr>
        <p:txBody>
          <a:bodyPr>
            <a:normAutofit/>
          </a:bodyPr>
          <a:lstStyle/>
          <a:p>
            <a:r>
              <a:rPr lang="en-US" b="1" dirty="0" err="1">
                <a:solidFill>
                  <a:srgbClr val="FF0000"/>
                </a:solidFill>
                <a:latin typeface="Times New Roman" pitchFamily="18" charset="0"/>
                <a:cs typeface="Times New Roman" pitchFamily="18" charset="0"/>
              </a:rPr>
              <a:t>Tripla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manevră</a:t>
            </a:r>
            <a:r>
              <a:rPr lang="en-US" b="1" dirty="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Safar</a:t>
            </a:r>
            <a:r>
              <a:rPr lang="ro-RO" b="1" dirty="0" smtClean="0">
                <a:solidFill>
                  <a:srgbClr val="FF0000"/>
                </a:solidFill>
                <a:latin typeface="Times New Roman" pitchFamily="18" charset="0"/>
                <a:cs typeface="Times New Roman" pitchFamily="18" charset="0"/>
              </a:rPr>
              <a:t/>
            </a:r>
            <a:br>
              <a:rPr lang="ro-RO" b="1" dirty="0" smtClean="0">
                <a:solidFill>
                  <a:srgbClr val="FF0000"/>
                </a:solidFill>
                <a:latin typeface="Times New Roman" pitchFamily="18" charset="0"/>
                <a:cs typeface="Times New Roman" pitchFamily="18" charset="0"/>
              </a:rPr>
            </a:br>
            <a:r>
              <a:rPr lang="ro-RO" b="1" dirty="0">
                <a:solidFill>
                  <a:srgbClr val="FF0000"/>
                </a:solidFill>
                <a:latin typeface="Times New Roman" pitchFamily="18" charset="0"/>
                <a:cs typeface="Times New Roman" pitchFamily="18" charset="0"/>
              </a:rPr>
              <a:t/>
            </a:r>
            <a:br>
              <a:rPr lang="ro-RO" b="1" dirty="0">
                <a:solidFill>
                  <a:srgbClr val="FF0000"/>
                </a:solidFill>
                <a:latin typeface="Times New Roman" pitchFamily="18" charset="0"/>
                <a:cs typeface="Times New Roman" pitchFamily="18" charset="0"/>
              </a:rPr>
            </a:br>
            <a:r>
              <a:rPr lang="en-US" sz="2200" b="1" dirty="0">
                <a:latin typeface="Times New Roman" pitchFamily="18" charset="0"/>
                <a:cs typeface="Times New Roman" pitchFamily="18" charset="0"/>
              </a:rPr>
              <a:t>se </a:t>
            </a:r>
            <a:r>
              <a:rPr lang="en-US" sz="2200" b="1" dirty="0" err="1">
                <a:latin typeface="Times New Roman" pitchFamily="18" charset="0"/>
                <a:cs typeface="Times New Roman" pitchFamily="18" charset="0"/>
              </a:rPr>
              <a:t>aplică</a:t>
            </a:r>
            <a:r>
              <a:rPr lang="en-US" sz="2200" b="1" dirty="0">
                <a:latin typeface="Times New Roman" pitchFamily="18" charset="0"/>
                <a:cs typeface="Times New Roman" pitchFamily="18" charset="0"/>
              </a:rPr>
              <a:t> la </a:t>
            </a:r>
            <a:r>
              <a:rPr lang="en-US" sz="2200" b="1" dirty="0" err="1">
                <a:latin typeface="Times New Roman" pitchFamily="18" charset="0"/>
                <a:cs typeface="Times New Roman" pitchFamily="18" charset="0"/>
              </a:rPr>
              <a:t>pacienții</a:t>
            </a:r>
            <a:r>
              <a:rPr lang="en-US" sz="2200" b="1" dirty="0">
                <a:latin typeface="Times New Roman" pitchFamily="18" charset="0"/>
                <a:cs typeface="Times New Roman" pitchFamily="18" charset="0"/>
              </a:rPr>
              <a:t> la care se exclude </a:t>
            </a:r>
            <a:r>
              <a:rPr lang="en-US" sz="2200" b="1" dirty="0" err="1">
                <a:latin typeface="Times New Roman" pitchFamily="18" charset="0"/>
                <a:cs typeface="Times New Roman" pitchFamily="18" charset="0"/>
              </a:rPr>
              <a:t>posibilitatea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prezenței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traumatismelor</a:t>
            </a:r>
            <a:r>
              <a:rPr lang="en-US" sz="2200" b="1" dirty="0">
                <a:latin typeface="Times New Roman" pitchFamily="18" charset="0"/>
                <a:cs typeface="Times New Roman" pitchFamily="18" charset="0"/>
              </a:rPr>
              <a:t> cranio-</a:t>
            </a:r>
            <a:r>
              <a:rPr lang="en-US" sz="2200" b="1" dirty="0" err="1">
                <a:latin typeface="Times New Roman" pitchFamily="18" charset="0"/>
                <a:cs typeface="Times New Roman" pitchFamily="18" charset="0"/>
              </a:rPr>
              <a:t>cerebrale</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și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vertebro-medulare</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în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regiunea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cervicală</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anamneză</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cunoscută</a:t>
            </a:r>
            <a:r>
              <a:rPr lang="en-US" sz="2200" b="1" dirty="0"/>
              <a:t>). </a:t>
            </a:r>
            <a:endParaRPr lang="ro-RO" sz="2200" b="1" dirty="0">
              <a:solidFill>
                <a:srgbClr val="FF0000"/>
              </a:solidFill>
            </a:endParaRPr>
          </a:p>
        </p:txBody>
      </p:sp>
      <p:pic>
        <p:nvPicPr>
          <p:cNvPr id="4" name="Content Placeholder 3"/>
          <p:cNvPicPr>
            <a:picLocks noGrp="1" noChangeAspect="1"/>
          </p:cNvPicPr>
          <p:nvPr>
            <p:ph sz="quarter" idx="1"/>
          </p:nvPr>
        </p:nvPicPr>
        <p:blipFill>
          <a:blip r:embed="rId2"/>
          <a:stretch>
            <a:fillRect/>
          </a:stretch>
        </p:blipFill>
        <p:spPr>
          <a:xfrm>
            <a:off x="762000" y="3657600"/>
            <a:ext cx="7610475" cy="1562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242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a:solidFill>
                  <a:srgbClr val="FF0000"/>
                </a:solidFill>
              </a:rPr>
              <a:t>Dubla manevră Esmarch-Heinberg</a:t>
            </a:r>
            <a:endParaRPr lang="en-US" b="1" dirty="0">
              <a:solidFill>
                <a:srgbClr val="FF0000"/>
              </a:solidFill>
            </a:endParaRP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914083" y="1806983"/>
            <a:ext cx="7315834" cy="376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1222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0AB67-B9EB-45FE-B5FD-F8905EBA03CE}"/>
              </a:ext>
            </a:extLst>
          </p:cNvPr>
          <p:cNvSpPr>
            <a:spLocks noGrp="1"/>
          </p:cNvSpPr>
          <p:nvPr>
            <p:ph type="title"/>
          </p:nvPr>
        </p:nvSpPr>
        <p:spPr/>
        <p:txBody>
          <a:bodyPr>
            <a:normAutofit fontScale="90000"/>
          </a:bodyPr>
          <a:lstStyle/>
          <a:p>
            <a:pPr algn="ctr"/>
            <a:r>
              <a:rPr lang="ro-RO" sz="2800" b="1" dirty="0">
                <a:solidFill>
                  <a:srgbClr val="FF0000"/>
                </a:solidFill>
              </a:rPr>
              <a:t>VERIFICAREA CĂILOR AERIENE SUPERIOARE</a:t>
            </a:r>
            <a:br>
              <a:rPr lang="ro-RO" sz="2800" b="1" dirty="0">
                <a:solidFill>
                  <a:srgbClr val="FF0000"/>
                </a:solidFill>
              </a:rPr>
            </a:br>
            <a:r>
              <a:rPr lang="ro-RO" sz="2800" b="1" dirty="0">
                <a:solidFill>
                  <a:srgbClr val="FF0000"/>
                </a:solidFill>
              </a:rPr>
              <a:t>prin vizualizare</a:t>
            </a:r>
            <a:endParaRPr lang="en-US" sz="2800" b="1" dirty="0">
              <a:solidFill>
                <a:srgbClr val="FF0000"/>
              </a:solidFill>
            </a:endParaRPr>
          </a:p>
        </p:txBody>
      </p:sp>
      <p:sp>
        <p:nvSpPr>
          <p:cNvPr id="3" name="Content Placeholder 2">
            <a:extLst>
              <a:ext uri="{FF2B5EF4-FFF2-40B4-BE49-F238E27FC236}">
                <a16:creationId xmlns:a16="http://schemas.microsoft.com/office/drawing/2014/main" id="{EF1A547A-8721-45FA-9B5B-8395136171B4}"/>
              </a:ext>
            </a:extLst>
          </p:cNvPr>
          <p:cNvSpPr>
            <a:spLocks noGrp="1"/>
          </p:cNvSpPr>
          <p:nvPr>
            <p:ph sz="quarter" idx="1"/>
          </p:nvPr>
        </p:nvSpPr>
        <p:spPr/>
        <p:txBody>
          <a:bodyPr/>
          <a:lstStyle/>
          <a:p>
            <a:pPr marL="0" indent="0">
              <a:buNone/>
            </a:pPr>
            <a:r>
              <a:rPr lang="vi-VN" dirty="0"/>
              <a:t>Îndepărtarea corpilor străini: </a:t>
            </a:r>
          </a:p>
          <a:p>
            <a:pPr>
              <a:buFont typeface="Wingdings" pitchFamily="2" charset="2"/>
              <a:buChar char="Ø"/>
            </a:pPr>
            <a:r>
              <a:rPr lang="vi-VN" dirty="0"/>
              <a:t> </a:t>
            </a:r>
            <a:r>
              <a:rPr lang="vi-VN" dirty="0" smtClean="0"/>
              <a:t>solizi </a:t>
            </a:r>
            <a:r>
              <a:rPr lang="vi-VN" dirty="0"/>
              <a:t>(deget cârlig) sau</a:t>
            </a:r>
          </a:p>
          <a:p>
            <a:pPr>
              <a:buFont typeface="Wingdings" pitchFamily="2" charset="2"/>
              <a:buChar char="Ø"/>
            </a:pPr>
            <a:r>
              <a:rPr lang="vi-VN" dirty="0"/>
              <a:t> </a:t>
            </a:r>
            <a:r>
              <a:rPr lang="vi-VN" dirty="0" smtClean="0"/>
              <a:t>lichizi </a:t>
            </a:r>
            <a:r>
              <a:rPr lang="vi-VN" dirty="0"/>
              <a:t>(poziţie laterală a capului şi deget înfaşurat în </a:t>
            </a:r>
            <a:r>
              <a:rPr lang="vi-VN" dirty="0" smtClean="0"/>
              <a:t>pânză</a:t>
            </a:r>
            <a:r>
              <a:rPr lang="ro-RO" dirty="0" smtClean="0"/>
              <a:t>/compresă</a:t>
            </a:r>
            <a:r>
              <a:rPr lang="vi-VN" dirty="0" smtClean="0"/>
              <a:t>)</a:t>
            </a:r>
            <a:endParaRPr lang="ro-RO" dirty="0" smtClean="0"/>
          </a:p>
          <a:p>
            <a:pPr>
              <a:buFont typeface="Wingdings" pitchFamily="2" charset="2"/>
              <a:buChar char="Ø"/>
            </a:pPr>
            <a:r>
              <a:rPr lang="ro-RO" dirty="0" smtClean="0"/>
              <a:t> Aspirare</a:t>
            </a:r>
            <a:endParaRPr lang="vi-VN" dirty="0"/>
          </a:p>
          <a:p>
            <a:pPr>
              <a:spcBef>
                <a:spcPct val="50000"/>
              </a:spcBef>
            </a:pPr>
            <a:r>
              <a:rPr lang="ro-RO" altLang="ro-RO" sz="2800" i="1" dirty="0">
                <a:solidFill>
                  <a:srgbClr val="CC0000"/>
                </a:solidFill>
                <a:effectLst>
                  <a:outerShdw blurRad="38100" dist="38100" dir="2700000" algn="tl">
                    <a:srgbClr val="C0C0C0"/>
                  </a:outerShdw>
                </a:effectLst>
              </a:rPr>
              <a:t>Atenţie la pacientul cu suspiciune de fractură de coloană cervicală                     menţinerea capului în poziţie neutră (indiferentă)           </a:t>
            </a:r>
            <a:r>
              <a:rPr lang="ro-RO" altLang="ro-RO" sz="2800" i="1" dirty="0" smtClean="0">
                <a:solidFill>
                  <a:srgbClr val="CC0000"/>
                </a:solidFill>
                <a:effectLst>
                  <a:outerShdw blurRad="38100" dist="38100" dir="2700000" algn="tl">
                    <a:srgbClr val="C0C0C0"/>
                  </a:outerShdw>
                </a:effectLst>
              </a:rPr>
              <a:t>  </a:t>
            </a:r>
            <a:r>
              <a:rPr lang="ro-RO" altLang="ro-RO" sz="2400" i="1" dirty="0" smtClean="0">
                <a:solidFill>
                  <a:srgbClr val="CC0000"/>
                </a:solidFill>
                <a:effectLst>
                  <a:outerShdw blurRad="38100" dist="38100" dir="2700000" algn="tl">
                    <a:srgbClr val="C0C0C0"/>
                  </a:outerShdw>
                </a:effectLst>
              </a:rPr>
              <a:t>manual</a:t>
            </a:r>
            <a:endParaRPr lang="ro-RO" altLang="ro-RO" sz="2400" i="1" dirty="0">
              <a:solidFill>
                <a:srgbClr val="CC0000"/>
              </a:solidFill>
              <a:effectLst>
                <a:outerShdw blurRad="38100" dist="38100" dir="2700000" algn="tl">
                  <a:srgbClr val="C0C0C0"/>
                </a:outerShdw>
              </a:effectLst>
            </a:endParaRPr>
          </a:p>
          <a:p>
            <a:pPr marL="0" indent="0">
              <a:spcBef>
                <a:spcPct val="50000"/>
              </a:spcBef>
              <a:buNone/>
            </a:pPr>
            <a:r>
              <a:rPr lang="ro-RO" altLang="ro-RO" sz="2400" i="1" dirty="0">
                <a:solidFill>
                  <a:srgbClr val="CC0000"/>
                </a:solidFill>
                <a:effectLst>
                  <a:outerShdw blurRad="38100" dist="38100" dir="2700000" algn="tl">
                    <a:srgbClr val="C0C0C0"/>
                  </a:outerShdw>
                </a:effectLst>
              </a:rPr>
              <a:t>                                </a:t>
            </a:r>
            <a:r>
              <a:rPr lang="en-US" altLang="ro-RO" sz="2400" i="1" dirty="0">
                <a:solidFill>
                  <a:srgbClr val="CC0000"/>
                </a:solidFill>
                <a:effectLst>
                  <a:outerShdw blurRad="38100" dist="38100" dir="2700000" algn="tl">
                    <a:srgbClr val="C0C0C0"/>
                  </a:outerShdw>
                </a:effectLst>
              </a:rPr>
              <a:t>       </a:t>
            </a:r>
            <a:r>
              <a:rPr lang="ro-RO" altLang="ro-RO" sz="2400" i="1" dirty="0" smtClean="0">
                <a:solidFill>
                  <a:srgbClr val="CC0000"/>
                </a:solidFill>
                <a:effectLst>
                  <a:outerShdw blurRad="38100" dist="38100" dir="2700000" algn="tl">
                    <a:srgbClr val="C0C0C0"/>
                  </a:outerShdw>
                </a:effectLst>
              </a:rPr>
              <a:t>      dispozitiv </a:t>
            </a:r>
            <a:r>
              <a:rPr lang="ro-RO" altLang="ro-RO" sz="2400" i="1" dirty="0">
                <a:solidFill>
                  <a:srgbClr val="CC0000"/>
                </a:solidFill>
                <a:effectLst>
                  <a:outerShdw blurRad="38100" dist="38100" dir="2700000" algn="tl">
                    <a:srgbClr val="C0C0C0"/>
                  </a:outerShdw>
                </a:effectLst>
              </a:rPr>
              <a:t>de imobilizare</a:t>
            </a:r>
            <a:r>
              <a:rPr lang="en-US" altLang="ro-RO" sz="2400" i="1" dirty="0">
                <a:solidFill>
                  <a:srgbClr val="CC0000"/>
                </a:solidFill>
                <a:effectLst>
                  <a:outerShdw blurRad="38100" dist="38100" dir="2700000" algn="tl">
                    <a:srgbClr val="C0C0C0"/>
                  </a:outerShdw>
                </a:effectLst>
              </a:rPr>
              <a:t>          </a:t>
            </a:r>
            <a:r>
              <a:rPr lang="en-US" altLang="ro-RO" sz="2400" i="1" dirty="0" smtClean="0">
                <a:solidFill>
                  <a:srgbClr val="CC0000"/>
                </a:solidFill>
                <a:effectLst>
                  <a:outerShdw blurRad="38100" dist="38100" dir="2700000" algn="tl">
                    <a:srgbClr val="C0C0C0"/>
                  </a:outerShdw>
                </a:effectLst>
              </a:rPr>
              <a:t>ACLS</a:t>
            </a:r>
            <a:endParaRPr lang="en-US" altLang="ro-RO" sz="2400" i="1" dirty="0">
              <a:solidFill>
                <a:srgbClr val="CC0000"/>
              </a:solidFill>
              <a:effectLst>
                <a:outerShdw blurRad="38100" dist="38100" dir="2700000" algn="tl">
                  <a:srgbClr val="C0C0C0"/>
                </a:outerShdw>
              </a:effectLst>
            </a:endParaRPr>
          </a:p>
          <a:p>
            <a:pPr marL="0" indent="0">
              <a:buNone/>
            </a:pPr>
            <a:endParaRPr lang="en-US" dirty="0"/>
          </a:p>
        </p:txBody>
      </p:sp>
      <p:sp>
        <p:nvSpPr>
          <p:cNvPr id="4" name="AutoShape 8"/>
          <p:cNvSpPr>
            <a:spLocks noChangeArrowheads="1"/>
          </p:cNvSpPr>
          <p:nvPr/>
        </p:nvSpPr>
        <p:spPr bwMode="auto">
          <a:xfrm>
            <a:off x="2286000" y="4191000"/>
            <a:ext cx="1295400" cy="287337"/>
          </a:xfrm>
          <a:prstGeom prst="rightArrow">
            <a:avLst>
              <a:gd name="adj1" fmla="val 50000"/>
              <a:gd name="adj2" fmla="val 112707"/>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ro-RO"/>
          </a:p>
        </p:txBody>
      </p:sp>
      <p:sp>
        <p:nvSpPr>
          <p:cNvPr id="5" name="Line 11"/>
          <p:cNvSpPr>
            <a:spLocks noChangeShapeType="1"/>
          </p:cNvSpPr>
          <p:nvPr/>
        </p:nvSpPr>
        <p:spPr bwMode="auto">
          <a:xfrm>
            <a:off x="3352800" y="4800600"/>
            <a:ext cx="865187" cy="504825"/>
          </a:xfrm>
          <a:prstGeom prst="line">
            <a:avLst/>
          </a:prstGeom>
          <a:noFill/>
          <a:ln w="76200" cmpd="tri">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10"/>
          <p:cNvSpPr>
            <a:spLocks noChangeShapeType="1"/>
          </p:cNvSpPr>
          <p:nvPr/>
        </p:nvSpPr>
        <p:spPr bwMode="auto">
          <a:xfrm>
            <a:off x="3397363" y="4800600"/>
            <a:ext cx="936625" cy="0"/>
          </a:xfrm>
          <a:prstGeom prst="line">
            <a:avLst/>
          </a:prstGeom>
          <a:noFill/>
          <a:ln w="76200" cmpd="tri">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utoShape 12"/>
          <p:cNvSpPr>
            <a:spLocks noChangeArrowheads="1"/>
          </p:cNvSpPr>
          <p:nvPr/>
        </p:nvSpPr>
        <p:spPr bwMode="auto">
          <a:xfrm>
            <a:off x="7162800" y="5331143"/>
            <a:ext cx="492125" cy="45719"/>
          </a:xfrm>
          <a:prstGeom prst="rightArrow">
            <a:avLst>
              <a:gd name="adj1" fmla="val 50000"/>
              <a:gd name="adj2" fmla="val 25222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ro-RO"/>
          </a:p>
        </p:txBody>
      </p:sp>
    </p:spTree>
    <p:extLst>
      <p:ext uri="{BB962C8B-B14F-4D97-AF65-F5344CB8AC3E}">
        <p14:creationId xmlns:p14="http://schemas.microsoft.com/office/powerpoint/2010/main" val="3272689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76200"/>
            <a:ext cx="4419600" cy="2286000"/>
          </a:xfrm>
        </p:spPr>
        <p:txBody>
          <a:bodyPr>
            <a:normAutofit/>
          </a:bodyPr>
          <a:lstStyle/>
          <a:p>
            <a:pPr marL="857250" indent="-857250">
              <a:buFont typeface="Wingdings" pitchFamily="2" charset="2"/>
              <a:buChar char="Ø"/>
            </a:pPr>
            <a:r>
              <a:rPr lang="ro-RO" sz="6000" b="1" dirty="0" smtClean="0">
                <a:solidFill>
                  <a:srgbClr val="FF0000"/>
                </a:solidFill>
              </a:rPr>
              <a:t>PAS-</a:t>
            </a:r>
            <a:r>
              <a:rPr lang="ro-RO" sz="1800" b="1" dirty="0" smtClean="0">
                <a:solidFill>
                  <a:srgbClr val="FF0000"/>
                </a:solidFill>
              </a:rPr>
              <a:t>max 10 </a:t>
            </a:r>
            <a:r>
              <a:rPr lang="ro-RO" sz="2200" b="1" dirty="0" smtClean="0">
                <a:solidFill>
                  <a:srgbClr val="FF0000"/>
                </a:solidFill>
              </a:rPr>
              <a:t>sec</a:t>
            </a:r>
            <a:r>
              <a:rPr lang="ro-RO" sz="6000" b="1" dirty="0">
                <a:solidFill>
                  <a:srgbClr val="FF0000"/>
                </a:solidFill>
              </a:rPr>
              <a:t/>
            </a:r>
            <a:br>
              <a:rPr lang="ro-RO" sz="6000" b="1" dirty="0">
                <a:solidFill>
                  <a:srgbClr val="FF0000"/>
                </a:solidFill>
              </a:rPr>
            </a:br>
            <a:r>
              <a:rPr lang="ro-RO" sz="1400" b="1" dirty="0" smtClean="0">
                <a:solidFill>
                  <a:srgbClr val="FF0000"/>
                </a:solidFill>
              </a:rPr>
              <a:t>respirație </a:t>
            </a:r>
            <a:r>
              <a:rPr lang="ro-RO" sz="1400" b="1" dirty="0">
                <a:solidFill>
                  <a:srgbClr val="FF0000"/>
                </a:solidFill>
              </a:rPr>
              <a:t>normală</a:t>
            </a:r>
            <a:br>
              <a:rPr lang="ro-RO" sz="1400" b="1" dirty="0">
                <a:solidFill>
                  <a:srgbClr val="FF0000"/>
                </a:solidFill>
              </a:rPr>
            </a:br>
            <a:r>
              <a:rPr lang="ro-RO" sz="1400" b="1" dirty="0">
                <a:solidFill>
                  <a:srgbClr val="FF0000"/>
                </a:solidFill>
              </a:rPr>
              <a:t>respirație anormală- 1-2 resp,    gaspuri</a:t>
            </a:r>
            <a:br>
              <a:rPr lang="ro-RO" sz="1400" b="1" dirty="0">
                <a:solidFill>
                  <a:srgbClr val="FF0000"/>
                </a:solidFill>
              </a:rPr>
            </a:br>
            <a:r>
              <a:rPr lang="ro-RO" sz="1400" b="1" dirty="0">
                <a:solidFill>
                  <a:srgbClr val="FF0000"/>
                </a:solidFill>
              </a:rPr>
              <a:t>absența respirației</a:t>
            </a:r>
            <a:endParaRPr lang="en-US" sz="1400" b="1" dirty="0">
              <a:solidFill>
                <a:srgbClr val="FF0000"/>
              </a:solidFill>
            </a:endParaRPr>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4572638" cy="342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6172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3886200"/>
            <a:ext cx="26003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01491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i="1" dirty="0" smtClean="0">
                <a:solidFill>
                  <a:srgbClr val="FF0000"/>
                </a:solidFill>
                <a:latin typeface="Times New Roman" pitchFamily="18" charset="0"/>
                <a:cs typeface="Times New Roman" pitchFamily="18" charset="0"/>
              </a:rPr>
              <a:t>Evaluarea primară - rezultat</a:t>
            </a:r>
            <a:endParaRPr lang="ro-RO" b="1" i="1" dirty="0">
              <a:solidFill>
                <a:srgbClr val="FF000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normAutofit/>
          </a:bodyPr>
          <a:lstStyle/>
          <a:p>
            <a:pPr>
              <a:defRPr/>
            </a:pPr>
            <a:r>
              <a:rPr lang="it-IT" altLang="ro-RO" dirty="0"/>
              <a:t>Verificarea pulsului la artera carotidă este o metodă inexactă de confirmare a </a:t>
            </a:r>
            <a:r>
              <a:rPr lang="it-IT" altLang="ro-RO" dirty="0" smtClean="0"/>
              <a:t>circulaţiei</a:t>
            </a:r>
            <a:endParaRPr lang="ro-RO" altLang="ro-RO" dirty="0" smtClean="0"/>
          </a:p>
          <a:p>
            <a:pPr marL="0" indent="0">
              <a:buNone/>
              <a:defRPr/>
            </a:pPr>
            <a:endParaRPr lang="ro-RO" altLang="ro-RO" dirty="0" smtClean="0"/>
          </a:p>
          <a:p>
            <a:pPr>
              <a:defRPr/>
            </a:pPr>
            <a:r>
              <a:rPr lang="it-IT" altLang="ro-RO" dirty="0" smtClean="0"/>
              <a:t> </a:t>
            </a:r>
            <a:r>
              <a:rPr lang="it-IT" altLang="ro-RO" dirty="0"/>
              <a:t>Totodată nu există dovezi că mişcarea, respiraţia sau reflexul de tuse ar fi semne care să indice prezenţa circulaţiei.  </a:t>
            </a:r>
            <a:endParaRPr lang="ro-RO" altLang="ro-RO" dirty="0" smtClean="0"/>
          </a:p>
          <a:p>
            <a:pPr marL="0" indent="0">
              <a:buNone/>
              <a:defRPr/>
            </a:pPr>
            <a:endParaRPr lang="it-IT" altLang="ro-RO" dirty="0"/>
          </a:p>
          <a:p>
            <a:pPr>
              <a:defRPr/>
            </a:pPr>
            <a:r>
              <a:rPr lang="it-IT" altLang="ro-RO" b="1" dirty="0"/>
              <a:t>Aşadar se recomandă începerea manevrelor de resuscitare dacă </a:t>
            </a:r>
            <a:r>
              <a:rPr lang="it-IT" altLang="ro-RO" b="1" dirty="0">
                <a:solidFill>
                  <a:srgbClr val="FF0000"/>
                </a:solidFill>
              </a:rPr>
              <a:t>PACIENTUL NU RĂSPUNDE LA STIMULI ŞI NU RESPIRĂ </a:t>
            </a:r>
            <a:r>
              <a:rPr lang="it-IT" altLang="ro-RO" b="1" dirty="0" smtClean="0">
                <a:solidFill>
                  <a:srgbClr val="FF0000"/>
                </a:solidFill>
              </a:rPr>
              <a:t>NORMAL</a:t>
            </a:r>
            <a:r>
              <a:rPr lang="ro-RO" altLang="ro-RO" b="1" dirty="0" smtClean="0">
                <a:solidFill>
                  <a:srgbClr val="FF0000"/>
                </a:solidFill>
              </a:rPr>
              <a:t>!</a:t>
            </a:r>
            <a:endParaRPr lang="ro-RO" altLang="ro-RO" b="1" dirty="0">
              <a:solidFill>
                <a:srgbClr val="FF0000"/>
              </a:solidFill>
            </a:endParaRPr>
          </a:p>
          <a:p>
            <a:endParaRPr lang="ro-RO" dirty="0"/>
          </a:p>
        </p:txBody>
      </p:sp>
    </p:spTree>
    <p:extLst>
      <p:ext uri="{BB962C8B-B14F-4D97-AF65-F5344CB8AC3E}">
        <p14:creationId xmlns:p14="http://schemas.microsoft.com/office/powerpoint/2010/main" val="36961785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i="1" dirty="0" smtClean="0"/>
              <a:t>Poziția laterală de siguranță</a:t>
            </a:r>
            <a:endParaRPr lang="en-US" b="1" i="1"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47712" y="1844675"/>
            <a:ext cx="7648575"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3065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BD9AA-9C39-4731-AE23-2A36BE4BE856}"/>
              </a:ext>
            </a:extLst>
          </p:cNvPr>
          <p:cNvSpPr>
            <a:spLocks noGrp="1"/>
          </p:cNvSpPr>
          <p:nvPr>
            <p:ph type="title"/>
          </p:nvPr>
        </p:nvSpPr>
        <p:spPr/>
        <p:txBody>
          <a:bodyPr>
            <a:normAutofit/>
          </a:bodyPr>
          <a:lstStyle/>
          <a:p>
            <a:pPr algn="ctr"/>
            <a:r>
              <a:rPr lang="ro-RO" sz="4000" b="1" dirty="0">
                <a:solidFill>
                  <a:srgbClr val="FF0000"/>
                </a:solidFill>
              </a:rPr>
              <a:t>MASAJUL CARDIAC EXTERN</a:t>
            </a:r>
            <a:endParaRPr lang="en-US" sz="4000" b="1" dirty="0">
              <a:solidFill>
                <a:srgbClr val="FF0000"/>
              </a:solidFill>
            </a:endParaRPr>
          </a:p>
        </p:txBody>
      </p:sp>
      <p:pic>
        <p:nvPicPr>
          <p:cNvPr id="4" name="Content Placeholder 3">
            <a:extLst>
              <a:ext uri="{FF2B5EF4-FFF2-40B4-BE49-F238E27FC236}">
                <a16:creationId xmlns:a16="http://schemas.microsoft.com/office/drawing/2014/main" id="{860FECDA-61CC-43A0-AEDA-7FCC466D4A96}"/>
              </a:ext>
            </a:extLst>
          </p:cNvPr>
          <p:cNvPicPr>
            <a:picLocks noGrp="1" noChangeAspect="1"/>
          </p:cNvPicPr>
          <p:nvPr>
            <p:ph sz="quarter" idx="1"/>
          </p:nvPr>
        </p:nvPicPr>
        <p:blipFill>
          <a:blip r:embed="rId2"/>
          <a:stretch>
            <a:fillRect/>
          </a:stretch>
        </p:blipFill>
        <p:spPr>
          <a:xfrm>
            <a:off x="21771" y="1143000"/>
            <a:ext cx="3810330" cy="3048264"/>
          </a:xfrm>
          <a:prstGeom prst="rect">
            <a:avLst/>
          </a:prstGeom>
        </p:spPr>
      </p:pic>
      <p:pic>
        <p:nvPicPr>
          <p:cNvPr id="5" name="Picture 4" descr="CPRCOMPR">
            <a:extLst>
              <a:ext uri="{FF2B5EF4-FFF2-40B4-BE49-F238E27FC236}">
                <a16:creationId xmlns:a16="http://schemas.microsoft.com/office/drawing/2014/main" id="{24956D8E-544B-4756-AD68-356303513B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39" y="3428999"/>
            <a:ext cx="410368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sCAS3XJ8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43000"/>
            <a:ext cx="27368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sCAV5WXW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663950"/>
            <a:ext cx="29511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101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D0EB-E3D0-4952-982A-1D301D6DC014}"/>
              </a:ext>
            </a:extLst>
          </p:cNvPr>
          <p:cNvSpPr>
            <a:spLocks noGrp="1"/>
          </p:cNvSpPr>
          <p:nvPr>
            <p:ph type="title"/>
          </p:nvPr>
        </p:nvSpPr>
        <p:spPr/>
        <p:txBody>
          <a:bodyPr/>
          <a:lstStyle/>
          <a:p>
            <a:r>
              <a:rPr lang="ro-RO" b="1" dirty="0">
                <a:solidFill>
                  <a:srgbClr val="FF0000"/>
                </a:solidFill>
              </a:rPr>
              <a:t>MCE - tehnica</a:t>
            </a:r>
            <a:endParaRPr lang="en-US" b="1" dirty="0">
              <a:solidFill>
                <a:srgbClr val="FF0000"/>
              </a:solidFill>
            </a:endParaRP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977299186"/>
              </p:ext>
            </p:extLst>
          </p:nvPr>
        </p:nvGraphicFramePr>
        <p:xfrm>
          <a:off x="4191000" y="1219200"/>
          <a:ext cx="4038599" cy="4520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1371600"/>
            <a:ext cx="3741738" cy="400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25" y="5715000"/>
            <a:ext cx="90233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3135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a:extLst>
              <a:ext uri="{FF2B5EF4-FFF2-40B4-BE49-F238E27FC236}">
                <a16:creationId xmlns:a16="http://schemas.microsoft.com/office/drawing/2014/main" id="{414DE666-F52C-482C-A289-524FC1FB8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5542" y="2394856"/>
            <a:ext cx="2139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a:extLst>
              <a:ext uri="{FF2B5EF4-FFF2-40B4-BE49-F238E27FC236}">
                <a16:creationId xmlns:a16="http://schemas.microsoft.com/office/drawing/2014/main" id="{532F8B2E-F53D-4411-ABB8-08CB1DBFD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129" y="21771"/>
            <a:ext cx="60102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7">
            <a:extLst>
              <a:ext uri="{FF2B5EF4-FFF2-40B4-BE49-F238E27FC236}">
                <a16:creationId xmlns:a16="http://schemas.microsoft.com/office/drawing/2014/main" id="{B9825963-C57E-4F5D-830D-E0E473FB7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373085"/>
            <a:ext cx="2128837" cy="306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999" y="5562600"/>
            <a:ext cx="8534401"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rgbClr val="FF0000"/>
                </a:solidFill>
                <a:latin typeface="Times New Roman" pitchFamily="18" charset="0"/>
                <a:cs typeface="Times New Roman" pitchFamily="18" charset="0"/>
              </a:rPr>
              <a:t>Combinare MCE : ventilații = 30:2</a:t>
            </a: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lstStyle/>
          <a:p>
            <a:r>
              <a:rPr lang="fr-FR" b="1" i="1" dirty="0" err="1"/>
              <a:t>Dacă</a:t>
            </a:r>
            <a:r>
              <a:rPr lang="fr-FR" b="1" i="1" dirty="0"/>
              <a:t> nu este </a:t>
            </a:r>
            <a:r>
              <a:rPr lang="fr-FR" b="1" i="1" dirty="0" err="1"/>
              <a:t>disponibil</a:t>
            </a:r>
            <a:r>
              <a:rPr lang="fr-FR" b="1" i="1" dirty="0"/>
              <a:t> </a:t>
            </a:r>
            <a:r>
              <a:rPr lang="fr-FR" b="1" i="1" dirty="0" err="1"/>
              <a:t>echipamentul</a:t>
            </a:r>
            <a:r>
              <a:rPr lang="fr-FR" b="1" i="1" dirty="0"/>
              <a:t> de cale </a:t>
            </a:r>
            <a:r>
              <a:rPr lang="fr-FR" b="1" i="1" dirty="0" err="1"/>
              <a:t>aeriană</a:t>
            </a:r>
            <a:r>
              <a:rPr lang="fr-FR" b="1" i="1" dirty="0"/>
              <a:t> </a:t>
            </a:r>
            <a:r>
              <a:rPr lang="fr-FR" b="1" i="1" dirty="0" err="1"/>
              <a:t>şi</a:t>
            </a:r>
            <a:r>
              <a:rPr lang="fr-FR" b="1" i="1" dirty="0"/>
              <a:t> </a:t>
            </a:r>
            <a:r>
              <a:rPr lang="fr-FR" b="1" i="1" dirty="0" err="1"/>
              <a:t>ventilaţie</a:t>
            </a:r>
            <a:r>
              <a:rPr lang="fr-FR" b="1" i="1" dirty="0"/>
              <a:t>, </a:t>
            </a:r>
            <a:r>
              <a:rPr lang="fr-FR" b="1" i="1" dirty="0" err="1"/>
              <a:t>luaţi</a:t>
            </a:r>
            <a:r>
              <a:rPr lang="fr-FR" b="1" i="1" dirty="0"/>
              <a:t> </a:t>
            </a:r>
            <a:r>
              <a:rPr lang="fr-FR" b="1" i="1" dirty="0" err="1"/>
              <a:t>în</a:t>
            </a:r>
            <a:r>
              <a:rPr lang="fr-FR" b="1" i="1" dirty="0"/>
              <a:t> </a:t>
            </a:r>
            <a:r>
              <a:rPr lang="fr-FR" b="1" i="1" dirty="0" err="1"/>
              <a:t>considerare</a:t>
            </a:r>
            <a:r>
              <a:rPr lang="fr-FR" b="1" i="1" dirty="0"/>
              <a:t> </a:t>
            </a:r>
            <a:r>
              <a:rPr lang="fr-FR" b="1" i="1" dirty="0" err="1"/>
              <a:t>ventilaţia</a:t>
            </a:r>
            <a:r>
              <a:rPr lang="fr-FR" b="1" i="1" dirty="0"/>
              <a:t> </a:t>
            </a:r>
            <a:endParaRPr lang="ro-RO" b="1" i="1" dirty="0" smtClean="0"/>
          </a:p>
          <a:p>
            <a:pPr marL="0" indent="0">
              <a:buNone/>
            </a:pPr>
            <a:r>
              <a:rPr lang="ro-RO" b="1" i="1" dirty="0"/>
              <a:t> </a:t>
            </a:r>
            <a:r>
              <a:rPr lang="ro-RO" b="1" i="1" dirty="0" smtClean="0"/>
              <a:t>    </a:t>
            </a:r>
            <a:r>
              <a:rPr lang="fr-FR" b="1" i="1" dirty="0" err="1" smtClean="0"/>
              <a:t>gură</a:t>
            </a:r>
            <a:r>
              <a:rPr lang="fr-FR" b="1" i="1" dirty="0" smtClean="0"/>
              <a:t>-la-</a:t>
            </a:r>
            <a:r>
              <a:rPr lang="fr-FR" b="1" i="1" dirty="0" err="1" smtClean="0"/>
              <a:t>gură</a:t>
            </a:r>
            <a:r>
              <a:rPr lang="fr-FR" b="1" i="1" dirty="0"/>
              <a:t>. </a:t>
            </a:r>
            <a:endParaRPr lang="ro-RO" b="1" i="1" dirty="0" smtClean="0"/>
          </a:p>
          <a:p>
            <a:pPr marL="0" indent="0">
              <a:buNone/>
            </a:pPr>
            <a:endParaRPr lang="ro-RO" b="1" i="1" dirty="0" smtClean="0"/>
          </a:p>
          <a:p>
            <a:r>
              <a:rPr lang="fr-FR" b="1" i="1" dirty="0" err="1" smtClean="0"/>
              <a:t>Dacă</a:t>
            </a:r>
            <a:r>
              <a:rPr lang="fr-FR" b="1" i="1" dirty="0" smtClean="0"/>
              <a:t> </a:t>
            </a:r>
            <a:r>
              <a:rPr lang="fr-FR" b="1" i="1" dirty="0" err="1"/>
              <a:t>există</a:t>
            </a:r>
            <a:r>
              <a:rPr lang="fr-FR" b="1" i="1" dirty="0"/>
              <a:t> motive </a:t>
            </a:r>
            <a:r>
              <a:rPr lang="fr-FR" b="1" i="1" dirty="0" err="1"/>
              <a:t>clinice</a:t>
            </a:r>
            <a:r>
              <a:rPr lang="fr-FR" b="1" i="1" dirty="0"/>
              <a:t> care </a:t>
            </a:r>
            <a:r>
              <a:rPr lang="fr-FR" b="1" i="1" dirty="0" err="1"/>
              <a:t>împiedică</a:t>
            </a:r>
            <a:r>
              <a:rPr lang="fr-FR" b="1" i="1" dirty="0"/>
              <a:t> </a:t>
            </a:r>
            <a:r>
              <a:rPr lang="fr-FR" b="1" i="1" dirty="0" err="1"/>
              <a:t>efectuarea</a:t>
            </a:r>
            <a:r>
              <a:rPr lang="fr-FR" b="1" i="1" dirty="0"/>
              <a:t> </a:t>
            </a:r>
            <a:r>
              <a:rPr lang="fr-FR" b="1" i="1" dirty="0" err="1"/>
              <a:t>acestui</a:t>
            </a:r>
            <a:r>
              <a:rPr lang="fr-FR" b="1" i="1" dirty="0"/>
              <a:t> </a:t>
            </a:r>
            <a:r>
              <a:rPr lang="fr-FR" b="1" i="1" dirty="0" err="1"/>
              <a:t>mod</a:t>
            </a:r>
            <a:r>
              <a:rPr lang="fr-FR" b="1" i="1" dirty="0"/>
              <a:t> de </a:t>
            </a:r>
            <a:r>
              <a:rPr lang="fr-FR" b="1" i="1" dirty="0" err="1"/>
              <a:t>ventilaţie</a:t>
            </a:r>
            <a:r>
              <a:rPr lang="fr-FR" b="1" i="1" dirty="0"/>
              <a:t>, </a:t>
            </a:r>
            <a:r>
              <a:rPr lang="fr-FR" b="1" i="1" dirty="0" err="1"/>
              <a:t>sau</a:t>
            </a:r>
            <a:r>
              <a:rPr lang="fr-FR" b="1" i="1" dirty="0"/>
              <a:t> </a:t>
            </a:r>
            <a:r>
              <a:rPr lang="fr-FR" b="1" i="1" dirty="0" err="1"/>
              <a:t>salvatorul</a:t>
            </a:r>
            <a:r>
              <a:rPr lang="fr-FR" b="1" i="1" dirty="0"/>
              <a:t> </a:t>
            </a:r>
            <a:r>
              <a:rPr lang="fr-FR" b="1" i="1" dirty="0">
                <a:solidFill>
                  <a:srgbClr val="FF0000"/>
                </a:solidFill>
              </a:rPr>
              <a:t>nu </a:t>
            </a:r>
            <a:r>
              <a:rPr lang="fr-FR" b="1" i="1" dirty="0" err="1">
                <a:solidFill>
                  <a:srgbClr val="FF0000"/>
                </a:solidFill>
              </a:rPr>
              <a:t>poate</a:t>
            </a:r>
            <a:r>
              <a:rPr lang="fr-FR" b="1" i="1" dirty="0">
                <a:solidFill>
                  <a:srgbClr val="FF0000"/>
                </a:solidFill>
              </a:rPr>
              <a:t> </a:t>
            </a:r>
            <a:r>
              <a:rPr lang="fr-FR" b="1" i="1" dirty="0" err="1">
                <a:solidFill>
                  <a:srgbClr val="FF0000"/>
                </a:solidFill>
              </a:rPr>
              <a:t>sau</a:t>
            </a:r>
            <a:r>
              <a:rPr lang="fr-FR" b="1" i="1" dirty="0">
                <a:solidFill>
                  <a:srgbClr val="FF0000"/>
                </a:solidFill>
              </a:rPr>
              <a:t> nu </a:t>
            </a:r>
            <a:r>
              <a:rPr lang="fr-FR" b="1" i="1" dirty="0" err="1">
                <a:solidFill>
                  <a:srgbClr val="FF0000"/>
                </a:solidFill>
              </a:rPr>
              <a:t>doreşte</a:t>
            </a:r>
            <a:r>
              <a:rPr lang="fr-FR" b="1" i="1" dirty="0">
                <a:solidFill>
                  <a:srgbClr val="FF0000"/>
                </a:solidFill>
              </a:rPr>
              <a:t> </a:t>
            </a:r>
            <a:r>
              <a:rPr lang="fr-FR" b="1" i="1" dirty="0" err="1"/>
              <a:t>să</a:t>
            </a:r>
            <a:r>
              <a:rPr lang="fr-FR" b="1" i="1" dirty="0"/>
              <a:t> </a:t>
            </a:r>
            <a:r>
              <a:rPr lang="fr-FR" b="1" i="1" dirty="0" err="1"/>
              <a:t>efectueze</a:t>
            </a:r>
            <a:r>
              <a:rPr lang="fr-FR" b="1" i="1" dirty="0"/>
              <a:t> </a:t>
            </a:r>
            <a:r>
              <a:rPr lang="fr-FR" b="1" i="1" dirty="0" err="1"/>
              <a:t>ventilaţie</a:t>
            </a:r>
            <a:r>
              <a:rPr lang="fr-FR" b="1" i="1" dirty="0"/>
              <a:t> </a:t>
            </a:r>
            <a:r>
              <a:rPr lang="fr-FR" b="1" i="1" dirty="0" err="1"/>
              <a:t>gură</a:t>
            </a:r>
            <a:r>
              <a:rPr lang="fr-FR" b="1" i="1" dirty="0"/>
              <a:t>-la-</a:t>
            </a:r>
            <a:r>
              <a:rPr lang="fr-FR" b="1" i="1" dirty="0" err="1"/>
              <a:t>gură</a:t>
            </a:r>
            <a:r>
              <a:rPr lang="fr-FR" b="1" i="1" dirty="0"/>
              <a:t>, se pot </a:t>
            </a:r>
            <a:r>
              <a:rPr lang="fr-FR" b="1" i="1" dirty="0" err="1"/>
              <a:t>efectua</a:t>
            </a:r>
            <a:r>
              <a:rPr lang="fr-FR" b="1" i="1" dirty="0"/>
              <a:t> </a:t>
            </a:r>
            <a:r>
              <a:rPr lang="fr-FR" b="1" i="1" dirty="0" err="1"/>
              <a:t>doar</a:t>
            </a:r>
            <a:r>
              <a:rPr lang="fr-FR" b="1" i="1" dirty="0"/>
              <a:t> </a:t>
            </a:r>
            <a:r>
              <a:rPr lang="fr-FR" b="1" i="1" dirty="0" err="1"/>
              <a:t>compresii</a:t>
            </a:r>
            <a:r>
              <a:rPr lang="fr-FR" b="1" i="1" dirty="0"/>
              <a:t> </a:t>
            </a:r>
            <a:r>
              <a:rPr lang="fr-FR" b="1" i="1" dirty="0" err="1"/>
              <a:t>toracice</a:t>
            </a:r>
            <a:r>
              <a:rPr lang="fr-FR" b="1" i="1" dirty="0"/>
              <a:t> </a:t>
            </a:r>
            <a:r>
              <a:rPr lang="fr-FR" b="1" i="1" dirty="0" err="1"/>
              <a:t>până</a:t>
            </a:r>
            <a:r>
              <a:rPr lang="fr-FR" b="1" i="1" dirty="0"/>
              <a:t> la </a:t>
            </a:r>
            <a:r>
              <a:rPr lang="fr-FR" b="1" i="1" dirty="0" err="1"/>
              <a:t>sosirea</a:t>
            </a:r>
            <a:r>
              <a:rPr lang="fr-FR" b="1" i="1" dirty="0"/>
              <a:t> </a:t>
            </a:r>
            <a:r>
              <a:rPr lang="fr-FR" b="1" i="1" dirty="0" err="1"/>
              <a:t>ajutorului</a:t>
            </a:r>
            <a:r>
              <a:rPr lang="fr-FR" b="1" i="1" dirty="0"/>
              <a:t> </a:t>
            </a:r>
            <a:r>
              <a:rPr lang="fr-FR" b="1" i="1" dirty="0" err="1"/>
              <a:t>sau</a:t>
            </a:r>
            <a:r>
              <a:rPr lang="fr-FR" b="1" i="1" dirty="0"/>
              <a:t> </a:t>
            </a:r>
            <a:r>
              <a:rPr lang="fr-FR" b="1" i="1" dirty="0" err="1"/>
              <a:t>sosirea</a:t>
            </a:r>
            <a:r>
              <a:rPr lang="fr-FR" b="1" i="1" dirty="0"/>
              <a:t> </a:t>
            </a:r>
            <a:r>
              <a:rPr lang="fr-FR" b="1" i="1" dirty="0" err="1"/>
              <a:t>echipamentului</a:t>
            </a:r>
            <a:r>
              <a:rPr lang="fr-FR" b="1" i="1" dirty="0"/>
              <a:t> de cale </a:t>
            </a:r>
            <a:r>
              <a:rPr lang="fr-FR" b="1" i="1" dirty="0" err="1"/>
              <a:t>aeriană</a:t>
            </a:r>
            <a:r>
              <a:rPr lang="fr-FR" b="1" i="1" dirty="0"/>
              <a:t>.</a:t>
            </a:r>
            <a:endParaRPr lang="en-US" dirty="0"/>
          </a:p>
          <a:p>
            <a:endParaRPr lang="en-US" dirty="0"/>
          </a:p>
        </p:txBody>
      </p:sp>
    </p:spTree>
    <p:extLst>
      <p:ext uri="{BB962C8B-B14F-4D97-AF65-F5344CB8AC3E}">
        <p14:creationId xmlns:p14="http://schemas.microsoft.com/office/powerpoint/2010/main" val="15283650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228601"/>
            <a:ext cx="7773338" cy="762000"/>
          </a:xfrm>
        </p:spPr>
        <p:txBody>
          <a:bodyPr>
            <a:normAutofit/>
          </a:bodyPr>
          <a:lstStyle/>
          <a:p>
            <a:pPr algn="ctr"/>
            <a:r>
              <a:rPr lang="ro-RO" b="1" i="1" dirty="0" smtClean="0"/>
              <a:t>Stop cardiorespirator - SCR</a:t>
            </a:r>
            <a:endParaRPr lang="en-US" b="1" i="1" dirty="0"/>
          </a:p>
        </p:txBody>
      </p:sp>
      <p:sp>
        <p:nvSpPr>
          <p:cNvPr id="3" name="Content Placeholder 2"/>
          <p:cNvSpPr>
            <a:spLocks noGrp="1"/>
          </p:cNvSpPr>
          <p:nvPr>
            <p:ph sz="quarter" idx="1"/>
          </p:nvPr>
        </p:nvSpPr>
        <p:spPr>
          <a:xfrm>
            <a:off x="533400" y="1600200"/>
            <a:ext cx="7772400" cy="3962400"/>
          </a:xfrm>
        </p:spPr>
        <p:txBody>
          <a:bodyPr>
            <a:normAutofit lnSpcReduction="10000"/>
          </a:bodyPr>
          <a:lstStyle/>
          <a:p>
            <a:pPr marL="0" indent="0">
              <a:buNone/>
            </a:pPr>
            <a:r>
              <a:rPr lang="ro-RO" sz="2400" b="1" dirty="0">
                <a:solidFill>
                  <a:srgbClr val="FF0000"/>
                </a:solidFill>
                <a:latin typeface="Times New Roman" pitchFamily="18" charset="0"/>
                <a:cs typeface="Times New Roman" pitchFamily="18" charset="0"/>
              </a:rPr>
              <a:t>SCR</a:t>
            </a:r>
            <a:r>
              <a:rPr lang="ro-RO" sz="2400" dirty="0">
                <a:latin typeface="Times New Roman" pitchFamily="18" charset="0"/>
                <a:cs typeface="Times New Roman" pitchFamily="18" charset="0"/>
              </a:rPr>
              <a:t> = Absența respirației și circulației spontane</a:t>
            </a:r>
          </a:p>
          <a:p>
            <a:pPr marL="45720" indent="0">
              <a:buNone/>
            </a:pPr>
            <a:r>
              <a:rPr lang="ro-RO" sz="2400" dirty="0">
                <a:latin typeface="Times New Roman" pitchFamily="18" charset="0"/>
                <a:cs typeface="Times New Roman" pitchFamily="18" charset="0"/>
              </a:rPr>
              <a:t>        </a:t>
            </a:r>
            <a:r>
              <a:rPr lang="ro-RO" sz="2400" dirty="0" smtClean="0">
                <a:latin typeface="Times New Roman" pitchFamily="18" charset="0"/>
                <a:cs typeface="Times New Roman" pitchFamily="18" charset="0"/>
              </a:rPr>
              <a:t>  </a:t>
            </a:r>
            <a:r>
              <a:rPr lang="ro-RO" sz="2400" dirty="0">
                <a:latin typeface="Times New Roman" pitchFamily="18" charset="0"/>
                <a:cs typeface="Times New Roman" pitchFamily="18" charset="0"/>
              </a:rPr>
              <a:t>Pentru pacientul protezat respirator </a:t>
            </a:r>
            <a:r>
              <a:rPr lang="ro-RO" sz="2400" dirty="0" smtClean="0">
                <a:latin typeface="Times New Roman" pitchFamily="18" charset="0"/>
                <a:cs typeface="Times New Roman" pitchFamily="18" charset="0"/>
              </a:rPr>
              <a:t>(cu </a:t>
            </a:r>
            <a:r>
              <a:rPr lang="ro-RO" sz="2400" dirty="0">
                <a:latin typeface="Times New Roman" pitchFamily="18" charset="0"/>
                <a:cs typeface="Times New Roman" pitchFamily="18" charset="0"/>
              </a:rPr>
              <a:t>ventilație mecanică) - stop </a:t>
            </a:r>
            <a:r>
              <a:rPr lang="ro-RO" sz="2400" dirty="0" smtClean="0">
                <a:latin typeface="Times New Roman" pitchFamily="18" charset="0"/>
                <a:cs typeface="Times New Roman" pitchFamily="18" charset="0"/>
              </a:rPr>
              <a:t>cardio-circulator</a:t>
            </a:r>
          </a:p>
          <a:p>
            <a:pPr marL="45720" indent="0">
              <a:buNone/>
            </a:pPr>
            <a:endParaRPr lang="ro-RO" sz="2400" dirty="0">
              <a:latin typeface="Times New Roman" pitchFamily="18" charset="0"/>
              <a:cs typeface="Times New Roman" pitchFamily="18" charset="0"/>
            </a:endParaRPr>
          </a:p>
          <a:p>
            <a:pPr marL="45720" indent="0">
              <a:buNone/>
            </a:pPr>
            <a:r>
              <a:rPr lang="ro-RO" sz="2400" b="1" dirty="0">
                <a:solidFill>
                  <a:srgbClr val="FF0000"/>
                </a:solidFill>
                <a:latin typeface="Times New Roman" pitchFamily="18" charset="0"/>
                <a:cs typeface="Times New Roman" pitchFamily="18" charset="0"/>
              </a:rPr>
              <a:t>Moartea clinică </a:t>
            </a:r>
            <a:r>
              <a:rPr lang="ro-RO" sz="2400" dirty="0">
                <a:latin typeface="Times New Roman" pitchFamily="18" charset="0"/>
                <a:cs typeface="Times New Roman" pitchFamily="18" charset="0"/>
              </a:rPr>
              <a:t>= absența respirației și circulației în perioada cât mai este posibilă revenirea la respirație și circulație spontană </a:t>
            </a:r>
            <a:r>
              <a:rPr lang="ro-RO" sz="2400" dirty="0">
                <a:solidFill>
                  <a:srgbClr val="FF0000"/>
                </a:solidFill>
                <a:latin typeface="Times New Roman" pitchFamily="18" charset="0"/>
                <a:cs typeface="Times New Roman" pitchFamily="18" charset="0"/>
              </a:rPr>
              <a:t>(timp de resuscitare =4-5 min</a:t>
            </a:r>
            <a:r>
              <a:rPr lang="ro-RO" sz="2400" dirty="0" smtClean="0">
                <a:solidFill>
                  <a:srgbClr val="FF0000"/>
                </a:solidFill>
                <a:latin typeface="Times New Roman" pitchFamily="18" charset="0"/>
                <a:cs typeface="Times New Roman" pitchFamily="18" charset="0"/>
              </a:rPr>
              <a:t>)</a:t>
            </a:r>
          </a:p>
          <a:p>
            <a:pPr marL="45720" indent="0">
              <a:buNone/>
            </a:pPr>
            <a:endParaRPr lang="ro-RO" sz="2400" dirty="0">
              <a:solidFill>
                <a:srgbClr val="FF0000"/>
              </a:solidFill>
              <a:latin typeface="Times New Roman" pitchFamily="18" charset="0"/>
              <a:cs typeface="Times New Roman" pitchFamily="18" charset="0"/>
            </a:endParaRPr>
          </a:p>
          <a:p>
            <a:pPr marL="45720" indent="0">
              <a:buNone/>
            </a:pPr>
            <a:r>
              <a:rPr lang="ro-RO" sz="2400" b="1" dirty="0">
                <a:solidFill>
                  <a:srgbClr val="FF0000"/>
                </a:solidFill>
                <a:latin typeface="Times New Roman" pitchFamily="18" charset="0"/>
                <a:cs typeface="Times New Roman" pitchFamily="18" charset="0"/>
              </a:rPr>
              <a:t>Moartea biologică</a:t>
            </a:r>
            <a:r>
              <a:rPr lang="ro-RO" sz="2400" dirty="0">
                <a:latin typeface="Times New Roman" pitchFamily="18" charset="0"/>
                <a:cs typeface="Times New Roman" pitchFamily="18" charset="0"/>
              </a:rPr>
              <a:t>= absența semnelor vitale </a:t>
            </a:r>
          </a:p>
          <a:p>
            <a:pPr marL="45720" indent="0">
              <a:buNone/>
            </a:pPr>
            <a:r>
              <a:rPr lang="ro-RO" sz="2400" dirty="0">
                <a:latin typeface="Times New Roman" pitchFamily="18" charset="0"/>
                <a:cs typeface="Times New Roman" pitchFamily="18" charset="0"/>
              </a:rPr>
              <a:t>( respirație și circulație)  +  leziuni cerebrale ireversibile</a:t>
            </a:r>
          </a:p>
          <a:p>
            <a:pPr marL="45720" indent="0">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61502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38200"/>
          </a:xfrm>
        </p:spPr>
        <p:txBody>
          <a:bodyPr>
            <a:normAutofit/>
          </a:bodyPr>
          <a:lstStyle/>
          <a:p>
            <a:endParaRPr lang="en-US" dirty="0"/>
          </a:p>
        </p:txBody>
      </p:sp>
      <p:sp>
        <p:nvSpPr>
          <p:cNvPr id="5" name="Content Placeholder 4"/>
          <p:cNvSpPr>
            <a:spLocks noGrp="1"/>
          </p:cNvSpPr>
          <p:nvPr>
            <p:ph sz="quarter" idx="1"/>
          </p:nvPr>
        </p:nvSpPr>
        <p:spPr>
          <a:xfrm>
            <a:off x="457200" y="1600200"/>
            <a:ext cx="8229600" cy="4572000"/>
          </a:xfrm>
        </p:spPr>
        <p:txBody>
          <a:bodyPr>
            <a:normAutofit/>
          </a:bodyPr>
          <a:lstStyle/>
          <a:p>
            <a:r>
              <a:rPr kumimoji="1" lang="ro-RO" altLang="ro-RO" sz="2400" b="1" i="1" dirty="0">
                <a:latin typeface="Times New Roman" pitchFamily="18" charset="0"/>
                <a:cs typeface="Times New Roman" pitchFamily="18" charset="0"/>
              </a:rPr>
              <a:t>Asigurarea ventilaţiei artificial</a:t>
            </a:r>
            <a:r>
              <a:rPr kumimoji="1" lang="en-US" altLang="ro-RO" sz="2400" b="1" i="1" dirty="0" smtClean="0">
                <a:latin typeface="Times New Roman" pitchFamily="18" charset="0"/>
                <a:cs typeface="Times New Roman" pitchFamily="18" charset="0"/>
              </a:rPr>
              <a:t>e</a:t>
            </a:r>
            <a:r>
              <a:rPr kumimoji="1" lang="ro-RO" altLang="ro-RO" sz="2400" b="1" i="1" dirty="0" smtClean="0">
                <a:latin typeface="Times New Roman" pitchFamily="18" charset="0"/>
                <a:cs typeface="Times New Roman" pitchFamily="18" charset="0"/>
              </a:rPr>
              <a:t> fără dispozitive la îndemână</a:t>
            </a:r>
            <a:endParaRPr kumimoji="1" lang="ro-RO" altLang="ro-RO" sz="2400" b="1" i="1" u="sng" dirty="0">
              <a:latin typeface="Times New Roman" pitchFamily="18" charset="0"/>
              <a:cs typeface="Times New Roman" pitchFamily="18" charset="0"/>
            </a:endParaRPr>
          </a:p>
          <a:p>
            <a:pPr lvl="2">
              <a:buFont typeface="Wingdings" pitchFamily="2" charset="2"/>
              <a:buChar char="ü"/>
            </a:pPr>
            <a:r>
              <a:rPr kumimoji="1" lang="ro-RO" altLang="ro-RO" dirty="0">
                <a:effectLst>
                  <a:outerShdw blurRad="38100" dist="38100" dir="2700000" algn="tl">
                    <a:srgbClr val="C0C0C0"/>
                  </a:outerShdw>
                </a:effectLst>
                <a:latin typeface="Times New Roman" pitchFamily="18" charset="0"/>
                <a:cs typeface="Times New Roman" pitchFamily="18" charset="0"/>
              </a:rPr>
              <a:t>Ventilaţia artificială </a:t>
            </a:r>
            <a:r>
              <a:rPr kumimoji="1" lang="en-US" altLang="ro-RO" dirty="0">
                <a:effectLst>
                  <a:outerShdw blurRad="38100" dist="38100" dir="2700000" algn="tl">
                    <a:srgbClr val="C0C0C0"/>
                  </a:outerShdw>
                </a:effectLst>
                <a:latin typeface="Times New Roman" pitchFamily="18" charset="0"/>
                <a:cs typeface="Times New Roman" pitchFamily="18" charset="0"/>
              </a:rPr>
              <a:t>“</a:t>
            </a:r>
            <a:r>
              <a:rPr kumimoji="1" lang="ro-RO" altLang="ro-RO" dirty="0">
                <a:effectLst>
                  <a:outerShdw blurRad="38100" dist="38100" dir="2700000" algn="tl">
                    <a:srgbClr val="C0C0C0"/>
                  </a:outerShdw>
                </a:effectLst>
                <a:latin typeface="Times New Roman" pitchFamily="18" charset="0"/>
                <a:cs typeface="Times New Roman" pitchFamily="18" charset="0"/>
              </a:rPr>
              <a:t>gură-la-gură</a:t>
            </a:r>
            <a:r>
              <a:rPr kumimoji="1" lang="en-US" altLang="ro-RO" dirty="0">
                <a:effectLst>
                  <a:outerShdw blurRad="38100" dist="38100" dir="2700000" algn="tl">
                    <a:srgbClr val="C0C0C0"/>
                  </a:outerShdw>
                </a:effectLst>
                <a:latin typeface="Times New Roman" pitchFamily="18" charset="0"/>
                <a:cs typeface="Times New Roman" pitchFamily="18" charset="0"/>
              </a:rPr>
              <a:t>”</a:t>
            </a:r>
            <a:endParaRPr kumimoji="1" lang="ro-RO" altLang="ro-RO" dirty="0">
              <a:effectLst>
                <a:outerShdw blurRad="38100" dist="38100" dir="2700000" algn="tl">
                  <a:srgbClr val="C0C0C0"/>
                </a:outerShdw>
              </a:effectLst>
              <a:latin typeface="Times New Roman" pitchFamily="18" charset="0"/>
              <a:cs typeface="Times New Roman" pitchFamily="18" charset="0"/>
            </a:endParaRPr>
          </a:p>
          <a:p>
            <a:pPr lvl="2">
              <a:buFont typeface="Wingdings" pitchFamily="2" charset="2"/>
              <a:buChar char="ü"/>
            </a:pPr>
            <a:r>
              <a:rPr kumimoji="1" lang="ro-RO" altLang="ro-RO" dirty="0">
                <a:effectLst>
                  <a:outerShdw blurRad="38100" dist="38100" dir="2700000" algn="tl">
                    <a:srgbClr val="C0C0C0"/>
                  </a:outerShdw>
                </a:effectLst>
                <a:latin typeface="Times New Roman" pitchFamily="18" charset="0"/>
                <a:cs typeface="Times New Roman" pitchFamily="18" charset="0"/>
              </a:rPr>
              <a:t>Ventilaţia artificială </a:t>
            </a:r>
            <a:r>
              <a:rPr kumimoji="1" lang="en-US" altLang="ro-RO" dirty="0">
                <a:effectLst>
                  <a:outerShdw blurRad="38100" dist="38100" dir="2700000" algn="tl">
                    <a:srgbClr val="C0C0C0"/>
                  </a:outerShdw>
                </a:effectLst>
                <a:latin typeface="Times New Roman" pitchFamily="18" charset="0"/>
                <a:cs typeface="Times New Roman" pitchFamily="18" charset="0"/>
              </a:rPr>
              <a:t>“</a:t>
            </a:r>
            <a:r>
              <a:rPr kumimoji="1" lang="ro-RO" altLang="ro-RO" dirty="0">
                <a:effectLst>
                  <a:outerShdw blurRad="38100" dist="38100" dir="2700000" algn="tl">
                    <a:srgbClr val="C0C0C0"/>
                  </a:outerShdw>
                </a:effectLst>
                <a:latin typeface="Times New Roman" pitchFamily="18" charset="0"/>
                <a:cs typeface="Times New Roman" pitchFamily="18" charset="0"/>
              </a:rPr>
              <a:t>gură-la-nas</a:t>
            </a:r>
            <a:r>
              <a:rPr kumimoji="1" lang="en-US" altLang="ro-RO" dirty="0">
                <a:effectLst>
                  <a:outerShdw blurRad="38100" dist="38100" dir="2700000" algn="tl">
                    <a:srgbClr val="C0C0C0"/>
                  </a:outerShdw>
                </a:effectLst>
                <a:latin typeface="Times New Roman" pitchFamily="18" charset="0"/>
                <a:cs typeface="Times New Roman" pitchFamily="18" charset="0"/>
              </a:rPr>
              <a:t>”</a:t>
            </a:r>
            <a:endParaRPr kumimoji="1" lang="ro-RO" altLang="ro-RO" dirty="0">
              <a:effectLst>
                <a:outerShdw blurRad="38100" dist="38100" dir="2700000" algn="tl">
                  <a:srgbClr val="C0C0C0"/>
                </a:outerShdw>
              </a:effectLst>
              <a:latin typeface="Times New Roman" pitchFamily="18" charset="0"/>
              <a:cs typeface="Times New Roman" pitchFamily="18" charset="0"/>
            </a:endParaRPr>
          </a:p>
          <a:p>
            <a:pPr lvl="2">
              <a:buFont typeface="Wingdings" pitchFamily="2" charset="2"/>
              <a:buChar char="ü"/>
            </a:pPr>
            <a:r>
              <a:rPr kumimoji="1" lang="ro-RO" altLang="ro-RO" dirty="0">
                <a:effectLst>
                  <a:outerShdw blurRad="38100" dist="38100" dir="2700000" algn="tl">
                    <a:srgbClr val="C0C0C0"/>
                  </a:outerShdw>
                </a:effectLst>
                <a:latin typeface="Times New Roman" pitchFamily="18" charset="0"/>
                <a:cs typeface="Times New Roman" pitchFamily="18" charset="0"/>
              </a:rPr>
              <a:t>Ventilaţia artificială </a:t>
            </a:r>
            <a:r>
              <a:rPr kumimoji="1" lang="en-US" altLang="ro-RO" dirty="0">
                <a:effectLst>
                  <a:outerShdw blurRad="38100" dist="38100" dir="2700000" algn="tl">
                    <a:srgbClr val="C0C0C0"/>
                  </a:outerShdw>
                </a:effectLst>
                <a:latin typeface="Times New Roman" pitchFamily="18" charset="0"/>
                <a:cs typeface="Times New Roman" pitchFamily="18" charset="0"/>
              </a:rPr>
              <a:t>“</a:t>
            </a:r>
            <a:r>
              <a:rPr kumimoji="1" lang="ro-RO" altLang="ro-RO" dirty="0">
                <a:effectLst>
                  <a:outerShdw blurRad="38100" dist="38100" dir="2700000" algn="tl">
                    <a:srgbClr val="C0C0C0"/>
                  </a:outerShdw>
                </a:effectLst>
                <a:latin typeface="Times New Roman" pitchFamily="18" charset="0"/>
                <a:cs typeface="Times New Roman" pitchFamily="18" charset="0"/>
              </a:rPr>
              <a:t>gură-la-traheostomă</a:t>
            </a:r>
            <a:r>
              <a:rPr kumimoji="1" lang="en-US" altLang="ro-RO" dirty="0">
                <a:effectLst>
                  <a:outerShdw blurRad="38100" dist="38100" dir="2700000" algn="tl">
                    <a:srgbClr val="C0C0C0"/>
                  </a:outerShdw>
                </a:effectLst>
                <a:latin typeface="Times New Roman" pitchFamily="18" charset="0"/>
                <a:cs typeface="Times New Roman" pitchFamily="18" charset="0"/>
              </a:rPr>
              <a:t>” </a:t>
            </a:r>
            <a:endParaRPr kumimoji="1" lang="ro-RO" altLang="ro-RO" dirty="0">
              <a:effectLst>
                <a:outerShdw blurRad="38100" dist="38100" dir="2700000" algn="tl">
                  <a:srgbClr val="C0C0C0"/>
                </a:outerShdw>
              </a:effectLst>
              <a:latin typeface="Times New Roman" pitchFamily="18" charset="0"/>
              <a:cs typeface="Times New Roman" pitchFamily="18" charset="0"/>
            </a:endParaRPr>
          </a:p>
          <a:p>
            <a:pPr lvl="2">
              <a:buFont typeface="Wingdings" pitchFamily="2" charset="2"/>
              <a:buChar char="ü"/>
            </a:pPr>
            <a:r>
              <a:rPr kumimoji="1" lang="ro-RO" altLang="ro-RO" dirty="0">
                <a:effectLst>
                  <a:outerShdw blurRad="38100" dist="38100" dir="2700000" algn="tl">
                    <a:srgbClr val="C0C0C0"/>
                  </a:outerShdw>
                </a:effectLst>
                <a:latin typeface="Times New Roman" pitchFamily="18" charset="0"/>
                <a:cs typeface="Times New Roman" pitchFamily="18" charset="0"/>
              </a:rPr>
              <a:t>Ventilaţia artificială </a:t>
            </a:r>
            <a:r>
              <a:rPr kumimoji="1" lang="en-US" altLang="ro-RO" dirty="0">
                <a:effectLst>
                  <a:outerShdw blurRad="38100" dist="38100" dir="2700000" algn="tl">
                    <a:srgbClr val="C0C0C0"/>
                  </a:outerShdw>
                </a:effectLst>
                <a:latin typeface="Times New Roman" pitchFamily="18" charset="0"/>
                <a:cs typeface="Times New Roman" pitchFamily="18" charset="0"/>
              </a:rPr>
              <a:t>“</a:t>
            </a:r>
            <a:r>
              <a:rPr kumimoji="1" lang="ro-RO" altLang="ro-RO" dirty="0">
                <a:effectLst>
                  <a:outerShdw blurRad="38100" dist="38100" dir="2700000" algn="tl">
                    <a:srgbClr val="C0C0C0"/>
                  </a:outerShdw>
                </a:effectLst>
                <a:latin typeface="Times New Roman" pitchFamily="18" charset="0"/>
                <a:cs typeface="Times New Roman" pitchFamily="18" charset="0"/>
              </a:rPr>
              <a:t>gură-la-gură şi nas</a:t>
            </a:r>
            <a:r>
              <a:rPr kumimoji="1" lang="en-US" altLang="ro-RO" dirty="0" smtClean="0">
                <a:effectLst>
                  <a:outerShdw blurRad="38100" dist="38100" dir="2700000" algn="tl">
                    <a:srgbClr val="C0C0C0"/>
                  </a:outerShdw>
                </a:effectLst>
                <a:latin typeface="Times New Roman" pitchFamily="18" charset="0"/>
                <a:cs typeface="Times New Roman" pitchFamily="18" charset="0"/>
              </a:rPr>
              <a:t>”</a:t>
            </a:r>
            <a:r>
              <a:rPr kumimoji="1" lang="ro-RO" altLang="ro-RO" dirty="0" smtClean="0">
                <a:effectLst>
                  <a:outerShdw blurRad="38100" dist="38100" dir="2700000" algn="tl">
                    <a:srgbClr val="C0C0C0"/>
                  </a:outerShdw>
                </a:effectLst>
                <a:latin typeface="Times New Roman" pitchFamily="18" charset="0"/>
                <a:cs typeface="Times New Roman" pitchFamily="18" charset="0"/>
              </a:rPr>
              <a:t> ( copii )</a:t>
            </a:r>
            <a:endParaRPr kumimoji="1" lang="en-US" altLang="ro-RO" dirty="0">
              <a:effectLst>
                <a:outerShdw blurRad="38100" dist="38100" dir="2700000" algn="tl">
                  <a:srgbClr val="C0C0C0"/>
                </a:outerShdw>
              </a:effectLst>
              <a:latin typeface="Times New Roman" pitchFamily="18" charset="0"/>
              <a:cs typeface="Times New Roman" pitchFamily="18" charset="0"/>
            </a:endParaRPr>
          </a:p>
          <a:p>
            <a:r>
              <a:rPr lang="ro-RO" altLang="ro-RO" sz="2400" b="1" i="1" dirty="0">
                <a:effectLst>
                  <a:outerShdw blurRad="38100" dist="38100" dir="2700000" algn="tl">
                    <a:srgbClr val="C0C0C0"/>
                  </a:outerShdw>
                </a:effectLst>
                <a:latin typeface="Times New Roman" pitchFamily="18" charset="0"/>
                <a:cs typeface="Times New Roman" pitchFamily="18" charset="0"/>
              </a:rPr>
              <a:t>Caracteristicile unei ventilaţii eficiente</a:t>
            </a:r>
            <a:endParaRPr lang="en-US" altLang="ro-RO" sz="2400" b="1" i="1" dirty="0">
              <a:effectLst>
                <a:outerShdw blurRad="38100" dist="38100" dir="2700000" algn="tl">
                  <a:srgbClr val="C0C0C0"/>
                </a:outerShdw>
              </a:effectLst>
              <a:latin typeface="Times New Roman" pitchFamily="18" charset="0"/>
              <a:cs typeface="Times New Roman" pitchFamily="18" charset="0"/>
            </a:endParaRPr>
          </a:p>
          <a:p>
            <a:pPr marL="0" indent="0">
              <a:buNone/>
            </a:pPr>
            <a:r>
              <a:rPr kumimoji="1" lang="ro-RO" altLang="ro-RO" i="1" dirty="0" smtClean="0">
                <a:solidFill>
                  <a:srgbClr val="CC0000"/>
                </a:solidFill>
                <a:latin typeface="Times New Roman" pitchFamily="18" charset="0"/>
                <a:cs typeface="Times New Roman" pitchFamily="18" charset="0"/>
              </a:rPr>
              <a:t> </a:t>
            </a:r>
            <a:r>
              <a:rPr kumimoji="1" lang="ro-RO" altLang="ro-RO" dirty="0" smtClean="0">
                <a:latin typeface="Times New Roman" pitchFamily="18" charset="0"/>
                <a:cs typeface="Times New Roman" pitchFamily="18" charset="0"/>
              </a:rPr>
              <a:t>Resuscitatorul face un inspir normal  </a:t>
            </a:r>
          </a:p>
          <a:p>
            <a:pPr lvl="1">
              <a:buFont typeface="Wingdings" pitchFamily="2" charset="2"/>
              <a:buChar char="ü"/>
            </a:pPr>
            <a:r>
              <a:rPr kumimoji="1" lang="ro-RO" altLang="ro-RO" dirty="0" smtClean="0">
                <a:solidFill>
                  <a:schemeClr val="tx1"/>
                </a:solidFill>
                <a:latin typeface="Times New Roman" pitchFamily="18" charset="0"/>
                <a:cs typeface="Times New Roman" pitchFamily="18" charset="0"/>
              </a:rPr>
              <a:t> </a:t>
            </a:r>
            <a:r>
              <a:rPr kumimoji="1" lang="ro-RO" altLang="ro-RO" sz="2000" dirty="0" smtClean="0">
                <a:solidFill>
                  <a:schemeClr val="tx1"/>
                </a:solidFill>
                <a:latin typeface="Times New Roman" pitchFamily="18" charset="0"/>
                <a:cs typeface="Times New Roman" pitchFamily="18" charset="0"/>
              </a:rPr>
              <a:t>Insuflaţia </a:t>
            </a:r>
            <a:r>
              <a:rPr kumimoji="1" lang="en-US" altLang="ro-RO" sz="2000" dirty="0" smtClean="0">
                <a:solidFill>
                  <a:schemeClr val="tx1"/>
                </a:solidFill>
                <a:latin typeface="Times New Roman" pitchFamily="18" charset="0"/>
                <a:cs typeface="Times New Roman" pitchFamily="18" charset="0"/>
              </a:rPr>
              <a:t>de</a:t>
            </a:r>
            <a:r>
              <a:rPr kumimoji="1" lang="ro-RO" altLang="ro-RO" sz="2000" dirty="0" smtClean="0">
                <a:solidFill>
                  <a:schemeClr val="tx1"/>
                </a:solidFill>
                <a:latin typeface="Times New Roman" pitchFamily="18" charset="0"/>
                <a:cs typeface="Times New Roman" pitchFamily="18" charset="0"/>
              </a:rPr>
              <a:t> 1 secundă </a:t>
            </a:r>
          </a:p>
          <a:p>
            <a:pPr lvl="1">
              <a:buFont typeface="Wingdings" pitchFamily="2" charset="2"/>
              <a:buChar char="ü"/>
            </a:pPr>
            <a:r>
              <a:rPr kumimoji="1" lang="ro-RO" altLang="ro-RO" sz="2000" dirty="0" smtClean="0">
                <a:solidFill>
                  <a:schemeClr val="tx1"/>
                </a:solidFill>
                <a:latin typeface="Times New Roman" pitchFamily="18" charset="0"/>
                <a:cs typeface="Times New Roman" pitchFamily="18" charset="0"/>
              </a:rPr>
              <a:t> Volumul curent 500-600ml</a:t>
            </a:r>
          </a:p>
          <a:p>
            <a:pPr lvl="1">
              <a:buFont typeface="Wingdings" pitchFamily="2" charset="2"/>
              <a:buChar char="ü"/>
            </a:pPr>
            <a:r>
              <a:rPr kumimoji="1" lang="ro-RO" altLang="ro-RO" sz="2000" dirty="0" smtClean="0">
                <a:solidFill>
                  <a:schemeClr val="tx1"/>
                </a:solidFill>
                <a:latin typeface="Times New Roman" pitchFamily="18" charset="0"/>
                <a:cs typeface="Times New Roman" pitchFamily="18" charset="0"/>
              </a:rPr>
              <a:t> Trebuie să inducă ridicarea toracelui</a:t>
            </a:r>
          </a:p>
          <a:p>
            <a:pPr lvl="1">
              <a:buFont typeface="Wingdings" pitchFamily="2" charset="2"/>
              <a:buChar char="ü"/>
            </a:pPr>
            <a:r>
              <a:rPr kumimoji="1" lang="ro-RO" altLang="ro-RO" sz="2000" dirty="0" smtClean="0">
                <a:solidFill>
                  <a:schemeClr val="tx1"/>
                </a:solidFill>
                <a:latin typeface="Times New Roman" pitchFamily="18" charset="0"/>
                <a:cs typeface="Times New Roman" pitchFamily="18" charset="0"/>
              </a:rPr>
              <a:t> Frecvenţa  10-12/minut</a:t>
            </a:r>
            <a:endParaRPr kumimoji="1" lang="en-US" altLang="ro-RO" sz="2000" dirty="0" smtClean="0">
              <a:solidFill>
                <a:schemeClr val="tx1"/>
              </a:solidFill>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31541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48200"/>
            <a:ext cx="8229600" cy="1828800"/>
          </a:xfrm>
        </p:spPr>
        <p:txBody>
          <a:bodyPr>
            <a:noAutofit/>
          </a:bodyPr>
          <a:lstStyle/>
          <a:p>
            <a:r>
              <a:rPr lang="ro-RO" sz="6000" b="1" dirty="0" smtClean="0">
                <a:solidFill>
                  <a:srgbClr val="FF0000"/>
                </a:solidFill>
              </a:rPr>
              <a:t>      </a:t>
            </a:r>
            <a:r>
              <a:rPr lang="ro-RO" sz="4400" b="1" dirty="0" smtClean="0">
                <a:solidFill>
                  <a:srgbClr val="FF0000"/>
                </a:solidFill>
              </a:rPr>
              <a:t>30 </a:t>
            </a:r>
            <a:r>
              <a:rPr lang="ro-RO" sz="4400" dirty="0" smtClean="0">
                <a:solidFill>
                  <a:srgbClr val="FF0000"/>
                </a:solidFill>
              </a:rPr>
              <a:t>                    </a:t>
            </a:r>
            <a:r>
              <a:rPr lang="ro-RO" sz="4400" b="1" dirty="0" smtClean="0">
                <a:solidFill>
                  <a:srgbClr val="FF0000"/>
                </a:solidFill>
              </a:rPr>
              <a:t>2</a:t>
            </a:r>
            <a:endParaRPr lang="en-US" sz="4400" b="1" dirty="0">
              <a:solidFill>
                <a:srgbClr val="FF0000"/>
              </a:solidFill>
            </a:endParaRPr>
          </a:p>
        </p:txBody>
      </p:sp>
      <p:pic>
        <p:nvPicPr>
          <p:cNvPr id="4" name="Picture 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4461903" cy="477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1828800"/>
            <a:ext cx="4200525"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8882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pPr algn="ctr"/>
            <a:r>
              <a:rPr lang="en-US" sz="2400" b="1" dirty="0">
                <a:solidFill>
                  <a:srgbClr val="FF0000"/>
                </a:solidFill>
                <a:latin typeface="Times New Roman" pitchFamily="18" charset="0"/>
                <a:cs typeface="Times New Roman" pitchFamily="18" charset="0"/>
              </a:rPr>
              <a:t>MANAGEMENTUL CĂILOR AERIENE ŞI </a:t>
            </a:r>
            <a:r>
              <a:rPr lang="en-US" sz="2400" b="1" dirty="0" smtClean="0">
                <a:solidFill>
                  <a:srgbClr val="FF0000"/>
                </a:solidFill>
                <a:latin typeface="Times New Roman" pitchFamily="18" charset="0"/>
                <a:cs typeface="Times New Roman" pitchFamily="18" charset="0"/>
              </a:rPr>
              <a:t>VENTILAŢIA</a:t>
            </a:r>
            <a:r>
              <a:rPr lang="ro-RO" sz="2400" b="1" dirty="0" smtClean="0">
                <a:solidFill>
                  <a:srgbClr val="FF0000"/>
                </a:solidFill>
                <a:latin typeface="Times New Roman" pitchFamily="18" charset="0"/>
                <a:cs typeface="Times New Roman" pitchFamily="18" charset="0"/>
              </a:rPr>
              <a:t/>
            </a:r>
            <a:br>
              <a:rPr lang="ro-RO" sz="2400" b="1" dirty="0" smtClean="0">
                <a:solidFill>
                  <a:srgbClr val="FF0000"/>
                </a:solidFill>
                <a:latin typeface="Times New Roman" pitchFamily="18" charset="0"/>
                <a:cs typeface="Times New Roman" pitchFamily="18" charset="0"/>
              </a:rPr>
            </a:br>
            <a:r>
              <a:rPr lang="ro-RO" sz="2400" b="1" dirty="0" smtClean="0">
                <a:solidFill>
                  <a:srgbClr val="FF0000"/>
                </a:solidFill>
                <a:latin typeface="Times New Roman" pitchFamily="18" charset="0"/>
                <a:cs typeface="Times New Roman" pitchFamily="18" charset="0"/>
              </a:rPr>
              <a:t>în SCR</a:t>
            </a:r>
            <a:endParaRPr lang="en-US" sz="2400" b="1" dirty="0">
              <a:solidFill>
                <a:srgbClr val="FF0000"/>
              </a:solidFill>
              <a:latin typeface="Times New Roman" pitchFamily="18" charset="0"/>
              <a:cs typeface="Times New Roman" pitchFamily="18" charset="0"/>
            </a:endParaRP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sz="half" idx="3"/>
          </p:nvPr>
        </p:nvSpPr>
        <p:spPr/>
        <p:txBody>
          <a:bodyPr/>
          <a:lstStyle/>
          <a:p>
            <a:endParaRPr lang="en-US" dirty="0"/>
          </a:p>
        </p:txBody>
      </p:sp>
      <p:pic>
        <p:nvPicPr>
          <p:cNvPr id="7" name="Picture 5" descr="guedel-airways_250x250"/>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115855" y="990600"/>
            <a:ext cx="1847088" cy="1490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qdidactic.com/files/medicina/1867_poze/image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38200"/>
            <a:ext cx="2514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3200"/>
            <a:ext cx="3925887" cy="2706687"/>
          </a:xfrm>
          <a:prstGeom prst="rect">
            <a:avLst/>
          </a:prstGeom>
          <a:solidFill>
            <a:schemeClr val="accent4"/>
          </a:solidFill>
          <a:ln>
            <a:noFill/>
          </a:ln>
          <a:effectLst/>
        </p:spPr>
      </p:pic>
      <p:pic>
        <p:nvPicPr>
          <p:cNvPr id="11" name="Picture 9" descr="endotracheal-tube-cuffed_250x250"/>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6324600" y="3505199"/>
            <a:ext cx="2590800" cy="206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220px-Laryngeal_mask_1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3300" y="4419599"/>
            <a:ext cx="2872582" cy="230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ThumbNail_1_1_DSC01450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9591" y="838200"/>
            <a:ext cx="3646488" cy="259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48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rgbClr val="FF0000"/>
                </a:solidFill>
                <a:latin typeface="Times New Roman" pitchFamily="18" charset="0"/>
                <a:cs typeface="Times New Roman" pitchFamily="18" charset="0"/>
              </a:rPr>
              <a:t>Ventilația pe mască și balon Ruben </a:t>
            </a: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lstStyle/>
          <a:p>
            <a:r>
              <a:rPr lang="ro-RO" dirty="0" smtClean="0"/>
              <a:t>Metoda C-E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39243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343400"/>
            <a:ext cx="40767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667000"/>
            <a:ext cx="3200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634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a:extLst>
              <a:ext uri="{FF2B5EF4-FFF2-40B4-BE49-F238E27FC236}">
                <a16:creationId xmlns:a16="http://schemas.microsoft.com/office/drawing/2014/main" id="{2A4E34F1-B379-4BFD-9BDD-47C58850C56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87450" y="152400"/>
            <a:ext cx="6769100" cy="6705600"/>
          </a:xfrm>
          <a:prstGeom prst="rect">
            <a:avLst/>
          </a:prstGeom>
        </p:spPr>
      </p:pic>
    </p:spTree>
    <p:extLst>
      <p:ext uri="{BB962C8B-B14F-4D97-AF65-F5344CB8AC3E}">
        <p14:creationId xmlns:p14="http://schemas.microsoft.com/office/powerpoint/2010/main" val="27998056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73746"/>
            <a:ext cx="8763000" cy="1143000"/>
          </a:xfrm>
        </p:spPr>
        <p:txBody>
          <a:bodyPr>
            <a:noAutofit/>
          </a:bodyPr>
          <a:lstStyle/>
          <a:p>
            <a:r>
              <a:rPr lang="ro-RO" sz="2000" b="1" dirty="0">
                <a:solidFill>
                  <a:schemeClr val="tx1"/>
                </a:solidFill>
              </a:rPr>
              <a:t>Cauze SCR (date </a:t>
            </a:r>
            <a:r>
              <a:rPr lang="ro-RO" sz="2000" b="1" dirty="0" smtClean="0">
                <a:solidFill>
                  <a:schemeClr val="tx1"/>
                </a:solidFill>
              </a:rPr>
              <a:t>statistice)-</a:t>
            </a:r>
            <a:r>
              <a:rPr lang="vi-VN" sz="2000" b="1" dirty="0" smtClean="0">
                <a:solidFill>
                  <a:schemeClr val="tx1"/>
                </a:solidFill>
              </a:rPr>
              <a:t>:IMA</a:t>
            </a:r>
            <a:r>
              <a:rPr lang="vi-VN" sz="2000" b="1" dirty="0">
                <a:solidFill>
                  <a:schemeClr val="tx1"/>
                </a:solidFill>
              </a:rPr>
              <a:t>, tulburările de </a:t>
            </a:r>
            <a:r>
              <a:rPr lang="vi-VN" sz="2000" b="1" dirty="0" smtClean="0">
                <a:solidFill>
                  <a:schemeClr val="tx1"/>
                </a:solidFill>
              </a:rPr>
              <a:t>ritm</a:t>
            </a:r>
            <a:r>
              <a:rPr lang="ro-RO" sz="2000" b="1" dirty="0" smtClean="0">
                <a:solidFill>
                  <a:schemeClr val="tx1"/>
                </a:solidFill>
              </a:rPr>
              <a:t>= </a:t>
            </a:r>
            <a:r>
              <a:rPr lang="vi-VN" sz="2000" b="1" dirty="0" smtClean="0">
                <a:solidFill>
                  <a:schemeClr val="tx1"/>
                </a:solidFill>
              </a:rPr>
              <a:t> </a:t>
            </a:r>
            <a:r>
              <a:rPr lang="vi-VN" sz="2000" b="1" dirty="0">
                <a:solidFill>
                  <a:schemeClr val="tx1"/>
                </a:solidFill>
              </a:rPr>
              <a:t>82,4</a:t>
            </a:r>
            <a:r>
              <a:rPr lang="vi-VN" sz="2000" b="1" dirty="0" smtClean="0">
                <a:solidFill>
                  <a:schemeClr val="tx1"/>
                </a:solidFill>
              </a:rPr>
              <a:t>%</a:t>
            </a:r>
            <a:r>
              <a:rPr lang="ro-RO" sz="2000" b="1" dirty="0">
                <a:solidFill>
                  <a:schemeClr val="tx1"/>
                </a:solidFill>
              </a:rPr>
              <a:t/>
            </a:r>
            <a:br>
              <a:rPr lang="ro-RO" sz="2000" b="1" dirty="0">
                <a:solidFill>
                  <a:schemeClr val="tx1"/>
                </a:solidFill>
              </a:rPr>
            </a:br>
            <a:r>
              <a:rPr lang="ro-RO" sz="2400" b="1" dirty="0" smtClean="0">
                <a:solidFill>
                  <a:schemeClr val="tx1"/>
                </a:solidFill>
              </a:rPr>
              <a:t/>
            </a:r>
            <a:br>
              <a:rPr lang="ro-RO" sz="2400" b="1" dirty="0" smtClean="0">
                <a:solidFill>
                  <a:schemeClr val="tx1"/>
                </a:solidFill>
              </a:rPr>
            </a:br>
            <a:r>
              <a:rPr lang="ro-RO" sz="2400" b="1" dirty="0" smtClean="0">
                <a:solidFill>
                  <a:srgbClr val="FF0000"/>
                </a:solidFill>
              </a:rPr>
              <a:t>           Defibrilarea precoce</a:t>
            </a:r>
            <a:endParaRPr lang="en-US" sz="2400" b="1" dirty="0">
              <a:solidFill>
                <a:srgbClr val="FF0000"/>
              </a:solidFill>
            </a:endParaRPr>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2380004"/>
            <a:ext cx="8229600" cy="2615516"/>
          </a:xfrm>
          <a:prstGeom prst="rect">
            <a:avLst/>
          </a:prstGeom>
          <a:ln/>
        </p:spPr>
        <p:style>
          <a:lnRef idx="2">
            <a:schemeClr val="accent3">
              <a:shade val="50000"/>
            </a:schemeClr>
          </a:lnRef>
          <a:fillRef idx="1">
            <a:schemeClr val="accent3"/>
          </a:fillRef>
          <a:effectRef idx="0">
            <a:schemeClr val="accent3"/>
          </a:effectRef>
          <a:fontRef idx="minor">
            <a:schemeClr val="lt1"/>
          </a:fontRef>
        </p:style>
      </p:pic>
      <p:sp>
        <p:nvSpPr>
          <p:cNvPr id="5" name="Right Arrow 4"/>
          <p:cNvSpPr/>
          <p:nvPr/>
        </p:nvSpPr>
        <p:spPr>
          <a:xfrm>
            <a:off x="457200" y="11292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2530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52600" y="0"/>
            <a:ext cx="6400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98730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4D0C5-C647-4169-9E0A-5325D8995D86}"/>
              </a:ext>
            </a:extLst>
          </p:cNvPr>
          <p:cNvSpPr>
            <a:spLocks noGrp="1"/>
          </p:cNvSpPr>
          <p:nvPr>
            <p:ph type="title"/>
          </p:nvPr>
        </p:nvSpPr>
        <p:spPr/>
        <p:txBody>
          <a:bodyPr/>
          <a:lstStyle/>
          <a:p>
            <a:r>
              <a:rPr lang="ro-RO" b="1" dirty="0">
                <a:solidFill>
                  <a:srgbClr val="FF0000"/>
                </a:solidFill>
                <a:latin typeface="Times New Roman" pitchFamily="18" charset="0"/>
                <a:cs typeface="Times New Roman" pitchFamily="18" charset="0"/>
              </a:rPr>
              <a:t>D</a:t>
            </a:r>
            <a:r>
              <a:rPr lang="ro-RO" b="1" dirty="0" smtClean="0">
                <a:solidFill>
                  <a:srgbClr val="FF0000"/>
                </a:solidFill>
                <a:latin typeface="Times New Roman" pitchFamily="18" charset="0"/>
                <a:cs typeface="Times New Roman" pitchFamily="18" charset="0"/>
              </a:rPr>
              <a:t>efibrilarea</a:t>
            </a:r>
            <a:endParaRPr lang="en-US" b="1" dirty="0">
              <a:solidFill>
                <a:srgbClr val="FF0000"/>
              </a:solidFill>
              <a:latin typeface="Times New Roman" pitchFamily="18" charset="0"/>
              <a:cs typeface="Times New Roman" pitchFamily="18" charset="0"/>
            </a:endParaRPr>
          </a:p>
        </p:txBody>
      </p:sp>
      <p:sp>
        <p:nvSpPr>
          <p:cNvPr id="3" name="Content Placeholder 2">
            <a:extLst>
              <a:ext uri="{FF2B5EF4-FFF2-40B4-BE49-F238E27FC236}">
                <a16:creationId xmlns:a16="http://schemas.microsoft.com/office/drawing/2014/main" id="{E0F2A665-B7B7-415B-AD68-2548D72B46E7}"/>
              </a:ext>
            </a:extLst>
          </p:cNvPr>
          <p:cNvSpPr>
            <a:spLocks noGrp="1"/>
          </p:cNvSpPr>
          <p:nvPr>
            <p:ph sz="quarter" idx="1"/>
          </p:nvPr>
        </p:nvSpPr>
        <p:spPr>
          <a:xfrm>
            <a:off x="457200" y="1371600"/>
            <a:ext cx="7467600" cy="4785360"/>
          </a:xfrm>
        </p:spPr>
        <p:txBody>
          <a:bodyPr/>
          <a:lstStyle/>
          <a:p>
            <a:pPr marL="0" indent="0" eaLnBrk="1" hangingPunct="1">
              <a:buNone/>
              <a:defRPr/>
            </a:pPr>
            <a:r>
              <a:rPr lang="ro-RO" altLang="ro-RO" sz="2000" dirty="0" smtClean="0">
                <a:latin typeface="Times New Roman" pitchFamily="18" charset="0"/>
                <a:cs typeface="Times New Roman" pitchFamily="18" charset="0"/>
              </a:rPr>
              <a:t>      </a:t>
            </a:r>
            <a:r>
              <a:rPr lang="it-IT" altLang="ro-RO" sz="2000" dirty="0" smtClean="0">
                <a:latin typeface="Times New Roman" pitchFamily="18" charset="0"/>
                <a:cs typeface="Times New Roman" pitchFamily="18" charset="0"/>
              </a:rPr>
              <a:t>Tulburările </a:t>
            </a:r>
            <a:r>
              <a:rPr lang="it-IT" altLang="ro-RO" sz="2000" dirty="0">
                <a:latin typeface="Times New Roman" pitchFamily="18" charset="0"/>
                <a:cs typeface="Times New Roman" pitchFamily="18" charset="0"/>
              </a:rPr>
              <a:t>de ritm asociate cu stopul cardiorespirator (SCR) sunt împărţite în două grupe</a:t>
            </a:r>
            <a:r>
              <a:rPr lang="it-IT" altLang="ro-RO" sz="2000" dirty="0" smtClean="0">
                <a:latin typeface="Times New Roman" pitchFamily="18" charset="0"/>
                <a:cs typeface="Times New Roman" pitchFamily="18" charset="0"/>
              </a:rPr>
              <a:t>:</a:t>
            </a:r>
            <a:endParaRPr lang="ro-RO" altLang="ro-RO" sz="2000" dirty="0" smtClean="0">
              <a:latin typeface="Times New Roman" pitchFamily="18" charset="0"/>
              <a:cs typeface="Times New Roman" pitchFamily="18" charset="0"/>
            </a:endParaRPr>
          </a:p>
          <a:p>
            <a:pPr marL="0" indent="0" eaLnBrk="1" hangingPunct="1">
              <a:buNone/>
              <a:defRPr/>
            </a:pPr>
            <a:endParaRPr lang="it-IT" altLang="ro-RO" sz="2000" dirty="0">
              <a:latin typeface="Times New Roman" pitchFamily="18" charset="0"/>
              <a:cs typeface="Times New Roman" pitchFamily="18" charset="0"/>
            </a:endParaRPr>
          </a:p>
          <a:p>
            <a:pPr eaLnBrk="1" hangingPunct="1">
              <a:defRPr/>
            </a:pPr>
            <a:r>
              <a:rPr lang="it-IT" altLang="ro-RO" sz="2000" b="1" dirty="0">
                <a:latin typeface="Times New Roman" pitchFamily="18" charset="0"/>
                <a:cs typeface="Times New Roman" pitchFamily="18" charset="0"/>
              </a:rPr>
              <a:t>ŞOCABILE</a:t>
            </a:r>
            <a:r>
              <a:rPr lang="it-IT" altLang="ro-RO" sz="2000" dirty="0">
                <a:latin typeface="Times New Roman" pitchFamily="18" charset="0"/>
                <a:cs typeface="Times New Roman" pitchFamily="18" charset="0"/>
              </a:rPr>
              <a:t>: fibrilaţia ventriculară (FV), tahicardia </a:t>
            </a:r>
            <a:r>
              <a:rPr lang="it-IT" altLang="ro-RO" sz="2000" dirty="0" smtClean="0">
                <a:latin typeface="Times New Roman" pitchFamily="18" charset="0"/>
                <a:cs typeface="Times New Roman" pitchFamily="18" charset="0"/>
              </a:rPr>
              <a:t>ventriculară</a:t>
            </a:r>
            <a:r>
              <a:rPr lang="ro-RO" altLang="ro-RO" sz="2000" dirty="0" smtClean="0">
                <a:latin typeface="Times New Roman" pitchFamily="18" charset="0"/>
                <a:cs typeface="Times New Roman" pitchFamily="18" charset="0"/>
              </a:rPr>
              <a:t> (TV) fără puls</a:t>
            </a:r>
          </a:p>
          <a:p>
            <a:pPr marL="0" indent="0" eaLnBrk="1" hangingPunct="1">
              <a:buNone/>
              <a:defRPr/>
            </a:pPr>
            <a:endParaRPr lang="it-IT" altLang="ro-RO" sz="2000" dirty="0">
              <a:latin typeface="Times New Roman" pitchFamily="18" charset="0"/>
              <a:cs typeface="Times New Roman" pitchFamily="18" charset="0"/>
            </a:endParaRPr>
          </a:p>
          <a:p>
            <a:pPr eaLnBrk="1" hangingPunct="1">
              <a:defRPr/>
            </a:pPr>
            <a:r>
              <a:rPr lang="it-IT" altLang="ro-RO" sz="2000" b="1" dirty="0">
                <a:latin typeface="Times New Roman" pitchFamily="18" charset="0"/>
                <a:cs typeface="Times New Roman" pitchFamily="18" charset="0"/>
              </a:rPr>
              <a:t>NONŞOCABILE</a:t>
            </a:r>
            <a:r>
              <a:rPr lang="it-IT" altLang="ro-RO" sz="2000" dirty="0">
                <a:latin typeface="Times New Roman" pitchFamily="18" charset="0"/>
                <a:cs typeface="Times New Roman" pitchFamily="18" charset="0"/>
              </a:rPr>
              <a:t>: asistolia, activitatea electrică fără puls (AEFP</a:t>
            </a:r>
            <a:r>
              <a:rPr lang="it-IT" altLang="ro-RO" sz="2000" dirty="0" smtClean="0">
                <a:latin typeface="Times New Roman" pitchFamily="18" charset="0"/>
                <a:cs typeface="Times New Roman" pitchFamily="18" charset="0"/>
              </a:rPr>
              <a:t>)</a:t>
            </a:r>
            <a:r>
              <a:rPr lang="ro-RO" altLang="ro-RO" sz="2000" dirty="0" smtClean="0">
                <a:latin typeface="Times New Roman" pitchFamily="18" charset="0"/>
                <a:cs typeface="Times New Roman" pitchFamily="18" charset="0"/>
              </a:rPr>
              <a:t>/disocierea electromecanică (DEM)</a:t>
            </a:r>
          </a:p>
          <a:p>
            <a:pPr marL="0" indent="0">
              <a:buNone/>
              <a:defRPr/>
            </a:pPr>
            <a:r>
              <a:rPr lang="ro-RO" altLang="ro-RO" sz="2000" dirty="0" smtClean="0">
                <a:latin typeface="Times New Roman" pitchFamily="18" charset="0"/>
                <a:cs typeface="Times New Roman" pitchFamily="18" charset="0"/>
              </a:rPr>
              <a:t>                    Pacienții </a:t>
            </a:r>
            <a:r>
              <a:rPr lang="vi-VN" altLang="ro-RO" sz="2000" dirty="0" smtClean="0">
                <a:latin typeface="Times New Roman" pitchFamily="18" charset="0"/>
                <a:cs typeface="Times New Roman" pitchFamily="18" charset="0"/>
              </a:rPr>
              <a:t>deseori </a:t>
            </a:r>
            <a:r>
              <a:rPr lang="vi-VN" altLang="ro-RO" sz="2000" dirty="0">
                <a:latin typeface="Times New Roman" pitchFamily="18" charset="0"/>
                <a:cs typeface="Times New Roman" pitchFamily="18" charset="0"/>
              </a:rPr>
              <a:t>prezintă contracţii miocardice, dar acestea sunt prea slabe pentru a produce o unda de puls detectabilă </a:t>
            </a:r>
            <a:endParaRPr lang="it-IT" altLang="ro-RO" sz="2000" dirty="0">
              <a:latin typeface="Times New Roman" pitchFamily="18" charset="0"/>
              <a:cs typeface="Times New Roman" pitchFamily="18" charset="0"/>
            </a:endParaRPr>
          </a:p>
          <a:p>
            <a:pPr marL="0" indent="0" eaLnBrk="1" hangingPunct="1">
              <a:buNone/>
              <a:defRPr/>
            </a:pPr>
            <a:endParaRPr lang="ro-RO" altLang="ro-RO" sz="2000" dirty="0" smtClean="0">
              <a:latin typeface="Times New Roman" pitchFamily="18" charset="0"/>
              <a:cs typeface="Times New Roman" pitchFamily="18" charset="0"/>
            </a:endParaRPr>
          </a:p>
          <a:p>
            <a:pPr marL="0" indent="0" algn="ctr" eaLnBrk="1" hangingPunct="1">
              <a:buNone/>
              <a:defRPr/>
            </a:pPr>
            <a:r>
              <a:rPr lang="it-IT" altLang="ro-RO" sz="2000" b="1" dirty="0" smtClean="0">
                <a:latin typeface="Times New Roman" pitchFamily="18" charset="0"/>
                <a:cs typeface="Times New Roman" pitchFamily="18" charset="0"/>
              </a:rPr>
              <a:t>Principala </a:t>
            </a:r>
            <a:r>
              <a:rPr lang="it-IT" altLang="ro-RO" sz="2000" b="1" dirty="0">
                <a:latin typeface="Times New Roman" pitchFamily="18" charset="0"/>
                <a:cs typeface="Times New Roman" pitchFamily="18" charset="0"/>
              </a:rPr>
              <a:t>diferenţă în managementul acestor două grupe de aritmii este răspunsul la defibrilare. </a:t>
            </a:r>
            <a:endParaRPr lang="ro-RO" altLang="ro-RO" sz="2000" b="1" dirty="0" smtClean="0">
              <a:latin typeface="Times New Roman" pitchFamily="18" charset="0"/>
              <a:cs typeface="Times New Roman" pitchFamily="18" charset="0"/>
            </a:endParaRPr>
          </a:p>
          <a:p>
            <a:pPr marL="0" indent="0" algn="ctr" eaLnBrk="1" hangingPunct="1">
              <a:buNone/>
              <a:defRPr/>
            </a:pPr>
            <a:endParaRPr lang="ro-RO" altLang="ro-RO" sz="2000" b="1" dirty="0">
              <a:latin typeface="Times New Roman" pitchFamily="18" charset="0"/>
              <a:cs typeface="Times New Roman" pitchFamily="18" charset="0"/>
            </a:endParaRPr>
          </a:p>
          <a:p>
            <a:pPr algn="ct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0890029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E771-9958-47E0-991B-0DFB18D54192}"/>
              </a:ext>
            </a:extLst>
          </p:cNvPr>
          <p:cNvSpPr>
            <a:spLocks noGrp="1"/>
          </p:cNvSpPr>
          <p:nvPr>
            <p:ph type="title"/>
          </p:nvPr>
        </p:nvSpPr>
        <p:spPr/>
        <p:txBody>
          <a:bodyPr/>
          <a:lstStyle/>
          <a:p>
            <a:r>
              <a:rPr lang="ro-RO" b="1" i="1" dirty="0" smtClean="0">
                <a:latin typeface="Times New Roman" pitchFamily="18" charset="0"/>
                <a:cs typeface="Times New Roman" pitchFamily="18" charset="0"/>
              </a:rPr>
              <a:t>Ritmuri șocabile – FV și TV fără puls</a:t>
            </a:r>
            <a:endParaRPr lang="en-US" b="1" i="1" dirty="0">
              <a:latin typeface="Times New Roman" pitchFamily="18" charset="0"/>
              <a:cs typeface="Times New Roman" pitchFamily="18" charset="0"/>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1" y="3657600"/>
            <a:ext cx="4667250" cy="1728787"/>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105275" cy="20558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68" y="1219200"/>
            <a:ext cx="87185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quarter" idx="1"/>
          </p:nvPr>
        </p:nvSpPr>
        <p:spPr/>
        <p:txBody>
          <a:bodyPr/>
          <a:lstStyle/>
          <a:p>
            <a:endParaRPr lang="en-US"/>
          </a:p>
        </p:txBody>
      </p:sp>
    </p:spTree>
    <p:extLst>
      <p:ext uri="{BB962C8B-B14F-4D97-AF65-F5344CB8AC3E}">
        <p14:creationId xmlns:p14="http://schemas.microsoft.com/office/powerpoint/2010/main" val="9350054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447800"/>
          </a:xfrm>
        </p:spPr>
        <p:txBody>
          <a:bodyPr>
            <a:noAutofit/>
          </a:bodyPr>
          <a:lstStyle/>
          <a:p>
            <a:r>
              <a:rPr lang="ro-RO" sz="2400" b="1" i="1" dirty="0" smtClean="0"/>
              <a:t>Ritmuri nonșocabile </a:t>
            </a:r>
            <a:r>
              <a:rPr lang="ro-RO" sz="2400" i="1" dirty="0"/>
              <a:t/>
            </a:r>
            <a:br>
              <a:rPr lang="ro-RO" sz="2400" i="1" dirty="0"/>
            </a:br>
            <a:r>
              <a:rPr lang="ro-RO" sz="2000" i="1" dirty="0" smtClean="0"/>
              <a:t>asistola </a:t>
            </a:r>
            <a:br>
              <a:rPr lang="ro-RO" sz="2000" i="1" dirty="0" smtClean="0"/>
            </a:br>
            <a:r>
              <a:rPr lang="ro-RO" sz="2000" i="1" dirty="0" smtClean="0"/>
              <a:t>activitatea electrică fără puls-AEFP sau disociere elctromecanică (DEM)</a:t>
            </a:r>
            <a:endParaRPr lang="en-US" sz="2000" i="1" dirty="0"/>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88571" y="1600200"/>
            <a:ext cx="6693988" cy="183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686" y="3581400"/>
            <a:ext cx="6553200" cy="2312988"/>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276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9"/>
            <a:ext cx="7773338" cy="600682"/>
          </a:xfrm>
        </p:spPr>
        <p:txBody>
          <a:bodyPr>
            <a:normAutofit/>
          </a:bodyPr>
          <a:lstStyle/>
          <a:p>
            <a:r>
              <a:rPr lang="ro-RO" b="1" i="1" dirty="0"/>
              <a:t>SCR</a:t>
            </a:r>
            <a:endParaRPr lang="en-US" b="1" i="1" dirty="0"/>
          </a:p>
        </p:txBody>
      </p:sp>
      <p:sp>
        <p:nvSpPr>
          <p:cNvPr id="3" name="Content Placeholder 2"/>
          <p:cNvSpPr>
            <a:spLocks noGrp="1"/>
          </p:cNvSpPr>
          <p:nvPr>
            <p:ph sz="quarter" idx="1"/>
          </p:nvPr>
        </p:nvSpPr>
        <p:spPr>
          <a:xfrm>
            <a:off x="533400" y="1371600"/>
            <a:ext cx="8153400" cy="4724400"/>
          </a:xfrm>
        </p:spPr>
        <p:txBody>
          <a:bodyPr>
            <a:normAutofit/>
          </a:bodyPr>
          <a:lstStyle/>
          <a:p>
            <a:pPr marL="45720" indent="0">
              <a:buNone/>
            </a:pPr>
            <a:r>
              <a:rPr lang="en-GB" sz="2400" b="1" dirty="0" smtClean="0">
                <a:solidFill>
                  <a:srgbClr val="FF0000"/>
                </a:solidFill>
                <a:latin typeface="Times New Roman" pitchFamily="18" charset="0"/>
                <a:cs typeface="Times New Roman" pitchFamily="18" charset="0"/>
              </a:rPr>
              <a:t>ASPECTE </a:t>
            </a:r>
            <a:r>
              <a:rPr lang="ro-RO" sz="2400" b="1" dirty="0" smtClean="0">
                <a:solidFill>
                  <a:srgbClr val="FF0000"/>
                </a:solidFill>
                <a:latin typeface="Times New Roman" pitchFamily="18" charset="0"/>
                <a:cs typeface="Times New Roman" pitchFamily="18" charset="0"/>
              </a:rPr>
              <a:t>Important</a:t>
            </a:r>
            <a:r>
              <a:rPr lang="ro-RO" sz="2400" b="1" dirty="0">
                <a:solidFill>
                  <a:srgbClr val="FF0000"/>
                </a:solidFill>
                <a:latin typeface="Times New Roman" pitchFamily="18" charset="0"/>
                <a:cs typeface="Times New Roman" pitchFamily="18" charset="0"/>
              </a:rPr>
              <a:t>e</a:t>
            </a:r>
            <a:r>
              <a:rPr lang="ro-RO" sz="2400" b="1" dirty="0" smtClean="0">
                <a:solidFill>
                  <a:srgbClr val="FF0000"/>
                </a:solidFill>
                <a:latin typeface="Times New Roman" pitchFamily="18" charset="0"/>
                <a:cs typeface="Times New Roman" pitchFamily="18" charset="0"/>
              </a:rPr>
              <a:t> </a:t>
            </a:r>
            <a:r>
              <a:rPr lang="ro-RO" sz="2400" b="1" dirty="0">
                <a:solidFill>
                  <a:srgbClr val="FF0000"/>
                </a:solidFill>
                <a:latin typeface="Times New Roman" pitchFamily="18" charset="0"/>
                <a:cs typeface="Times New Roman" pitchFamily="18" charset="0"/>
              </a:rPr>
              <a:t>pentru practica clinică </a:t>
            </a:r>
            <a:r>
              <a:rPr lang="en-GB" sz="2400" b="1" dirty="0" smtClean="0">
                <a:solidFill>
                  <a:srgbClr val="FF0000"/>
                </a:solidFill>
                <a:latin typeface="Times New Roman" pitchFamily="18" charset="0"/>
                <a:cs typeface="Times New Roman" pitchFamily="18" charset="0"/>
              </a:rPr>
              <a:t>!!</a:t>
            </a:r>
            <a:endParaRPr lang="ro-RO" sz="2400" b="1" dirty="0">
              <a:solidFill>
                <a:srgbClr val="FF0000"/>
              </a:solidFill>
              <a:latin typeface="Times New Roman" pitchFamily="18" charset="0"/>
              <a:cs typeface="Times New Roman" pitchFamily="18" charset="0"/>
            </a:endParaRPr>
          </a:p>
          <a:p>
            <a:pPr marL="45720" indent="0">
              <a:buNone/>
            </a:pPr>
            <a:r>
              <a:rPr lang="ro-RO" sz="2000" dirty="0">
                <a:latin typeface="Times New Roman" pitchFamily="18" charset="0"/>
                <a:cs typeface="Times New Roman" pitchFamily="18" charset="0"/>
              </a:rPr>
              <a:t>(influențează direct corectitudinea RCR și</a:t>
            </a:r>
            <a:r>
              <a:rPr lang="ro-RO" sz="2000" dirty="0" smtClean="0">
                <a:latin typeface="Times New Roman" pitchFamily="18" charset="0"/>
                <a:cs typeface="Times New Roman" pitchFamily="18" charset="0"/>
              </a:rPr>
              <a:t>, indirect</a:t>
            </a:r>
            <a:r>
              <a:rPr lang="ro-RO" sz="2000" dirty="0">
                <a:latin typeface="Times New Roman" pitchFamily="18" charset="0"/>
                <a:cs typeface="Times New Roman" pitchFamily="18" charset="0"/>
              </a:rPr>
              <a:t>, eficiența RCR)</a:t>
            </a:r>
          </a:p>
          <a:p>
            <a:pPr marL="45720" indent="0">
              <a:buNone/>
            </a:pPr>
            <a:endParaRPr lang="ro-RO" sz="2400" dirty="0">
              <a:latin typeface="Times New Roman" pitchFamily="18" charset="0"/>
              <a:cs typeface="Times New Roman" pitchFamily="18" charset="0"/>
            </a:endParaRPr>
          </a:p>
          <a:p>
            <a:pPr>
              <a:buFont typeface="Wingdings" panose="05000000000000000000" pitchFamily="2" charset="2"/>
              <a:buChar char="Ø"/>
            </a:pPr>
            <a:r>
              <a:rPr lang="ro-RO" sz="2400" dirty="0">
                <a:latin typeface="Times New Roman" pitchFamily="18" charset="0"/>
                <a:cs typeface="Times New Roman" pitchFamily="18" charset="0"/>
              </a:rPr>
              <a:t>Oprire primar </a:t>
            </a:r>
            <a:r>
              <a:rPr lang="ro-RO" sz="2400" dirty="0" smtClean="0">
                <a:latin typeface="Times New Roman" pitchFamily="18" charset="0"/>
                <a:cs typeface="Times New Roman" pitchFamily="18" charset="0"/>
              </a:rPr>
              <a:t>cardiacă            respirația </a:t>
            </a:r>
            <a:r>
              <a:rPr lang="ro-RO" sz="2400" dirty="0">
                <a:latin typeface="Times New Roman" pitchFamily="18" charset="0"/>
                <a:cs typeface="Times New Roman" pitchFamily="18" charset="0"/>
              </a:rPr>
              <a:t>se oprește secundar- frecvent la </a:t>
            </a:r>
            <a:r>
              <a:rPr lang="ro-RO" sz="2400" dirty="0" smtClean="0">
                <a:latin typeface="Times New Roman" pitchFamily="18" charset="0"/>
                <a:cs typeface="Times New Roman" pitchFamily="18" charset="0"/>
              </a:rPr>
              <a:t>adult și vâstnic</a:t>
            </a:r>
            <a:endParaRPr lang="ro-RO" sz="2400" dirty="0">
              <a:latin typeface="Times New Roman" pitchFamily="18" charset="0"/>
              <a:cs typeface="Times New Roman" pitchFamily="18" charset="0"/>
            </a:endParaRPr>
          </a:p>
          <a:p>
            <a:pPr marL="45720" indent="0">
              <a:buNone/>
            </a:pPr>
            <a:endParaRPr lang="ro-RO" sz="2400" dirty="0">
              <a:latin typeface="Times New Roman" pitchFamily="18" charset="0"/>
              <a:cs typeface="Times New Roman" pitchFamily="18" charset="0"/>
            </a:endParaRPr>
          </a:p>
          <a:p>
            <a:pPr>
              <a:buFont typeface="Wingdings" panose="05000000000000000000" pitchFamily="2" charset="2"/>
              <a:buChar char="Ø"/>
            </a:pPr>
            <a:r>
              <a:rPr lang="ro-RO" sz="2400" dirty="0">
                <a:latin typeface="Times New Roman" pitchFamily="18" charset="0"/>
                <a:cs typeface="Times New Roman" pitchFamily="18" charset="0"/>
              </a:rPr>
              <a:t>Oprire primar </a:t>
            </a:r>
            <a:r>
              <a:rPr lang="ro-RO" sz="2400" dirty="0" smtClean="0">
                <a:latin typeface="Times New Roman" pitchFamily="18" charset="0"/>
                <a:cs typeface="Times New Roman" pitchFamily="18" charset="0"/>
              </a:rPr>
              <a:t>respiratorie             cordul </a:t>
            </a:r>
            <a:r>
              <a:rPr lang="ro-RO" sz="2400" dirty="0">
                <a:latin typeface="Times New Roman" pitchFamily="18" charset="0"/>
                <a:cs typeface="Times New Roman" pitchFamily="18" charset="0"/>
              </a:rPr>
              <a:t>se oprește secundar- frecvent la </a:t>
            </a:r>
            <a:r>
              <a:rPr lang="ro-RO" sz="2400" dirty="0" smtClean="0">
                <a:latin typeface="Times New Roman" pitchFamily="18" charset="0"/>
                <a:cs typeface="Times New Roman" pitchFamily="18" charset="0"/>
              </a:rPr>
              <a:t>sugar </a:t>
            </a:r>
            <a:r>
              <a:rPr lang="ro-RO" sz="2400" dirty="0">
                <a:latin typeface="Times New Roman" pitchFamily="18" charset="0"/>
                <a:cs typeface="Times New Roman" pitchFamily="18" charset="0"/>
              </a:rPr>
              <a:t>și </a:t>
            </a:r>
            <a:r>
              <a:rPr lang="ro-RO" sz="2400" dirty="0" smtClean="0">
                <a:latin typeface="Times New Roman" pitchFamily="18" charset="0"/>
                <a:cs typeface="Times New Roman" pitchFamily="18" charset="0"/>
              </a:rPr>
              <a:t>copilul mic</a:t>
            </a:r>
            <a:endParaRPr lang="en-US" sz="2400" dirty="0">
              <a:latin typeface="Times New Roman" pitchFamily="18" charset="0"/>
              <a:cs typeface="Times New Roman" pitchFamily="18" charset="0"/>
            </a:endParaRPr>
          </a:p>
        </p:txBody>
      </p:sp>
      <p:sp>
        <p:nvSpPr>
          <p:cNvPr id="6" name="Right Arrow 5"/>
          <p:cNvSpPr/>
          <p:nvPr/>
        </p:nvSpPr>
        <p:spPr>
          <a:xfrm>
            <a:off x="3813166" y="2844217"/>
            <a:ext cx="682634" cy="1497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154483" y="4027714"/>
            <a:ext cx="722317"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8579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DDACB-3CFC-44C4-975A-2E0C3DE9965B}"/>
              </a:ext>
            </a:extLst>
          </p:cNvPr>
          <p:cNvSpPr>
            <a:spLocks noGrp="1"/>
          </p:cNvSpPr>
          <p:nvPr>
            <p:ph type="title"/>
          </p:nvPr>
        </p:nvSpPr>
        <p:spPr>
          <a:xfrm>
            <a:off x="658485" y="152400"/>
            <a:ext cx="7773338" cy="990600"/>
          </a:xfrm>
        </p:spPr>
        <p:txBody>
          <a:bodyPr/>
          <a:lstStyle/>
          <a:p>
            <a:r>
              <a:rPr lang="ro-RO" b="1" dirty="0">
                <a:solidFill>
                  <a:srgbClr val="FF0000"/>
                </a:solidFill>
              </a:rPr>
              <a:t>RCR ÎN SPITAL</a:t>
            </a:r>
            <a:endParaRPr lang="en-US" b="1" dirty="0">
              <a:solidFill>
                <a:srgbClr val="FF0000"/>
              </a:solidFill>
            </a:endParaRPr>
          </a:p>
        </p:txBody>
      </p:sp>
      <p:sp>
        <p:nvSpPr>
          <p:cNvPr id="3" name="Content Placeholder 2">
            <a:extLst>
              <a:ext uri="{FF2B5EF4-FFF2-40B4-BE49-F238E27FC236}">
                <a16:creationId xmlns:a16="http://schemas.microsoft.com/office/drawing/2014/main" id="{B9FEE2B6-FB74-4AFB-BEF7-71D5F16765FA}"/>
              </a:ext>
            </a:extLst>
          </p:cNvPr>
          <p:cNvSpPr>
            <a:spLocks noGrp="1"/>
          </p:cNvSpPr>
          <p:nvPr>
            <p:ph sz="quarter" idx="1"/>
          </p:nvPr>
        </p:nvSpPr>
        <p:spPr>
          <a:xfrm>
            <a:off x="685330" y="1365476"/>
            <a:ext cx="7772870" cy="5340123"/>
          </a:xfrm>
        </p:spPr>
        <p:txBody>
          <a:bodyPr>
            <a:normAutofit fontScale="62500" lnSpcReduction="20000"/>
          </a:bodyPr>
          <a:lstStyle/>
          <a:p>
            <a:pPr marL="0" indent="0">
              <a:buNone/>
            </a:pPr>
            <a:r>
              <a:rPr lang="en-US" altLang="ro-RO" cap="none" dirty="0">
                <a:latin typeface="Times New Roman" pitchFamily="18" charset="0"/>
                <a:cs typeface="Times New Roman" pitchFamily="18" charset="0"/>
              </a:rPr>
              <a:t>1. </a:t>
            </a:r>
            <a:r>
              <a:rPr lang="en-US" altLang="ro-RO" b="1" cap="none" dirty="0">
                <a:latin typeface="Times New Roman" pitchFamily="18" charset="0"/>
                <a:cs typeface="Times New Roman" pitchFamily="18" charset="0"/>
              </a:rPr>
              <a:t>RECUNOAŞTEREA </a:t>
            </a:r>
            <a:r>
              <a:rPr lang="ro-RO" altLang="ro-RO" b="1" cap="none" dirty="0" smtClean="0">
                <a:latin typeface="Times New Roman" pitchFamily="18" charset="0"/>
                <a:cs typeface="Times New Roman" pitchFamily="18" charset="0"/>
              </a:rPr>
              <a:t> </a:t>
            </a:r>
            <a:r>
              <a:rPr lang="en-US" altLang="ro-RO" b="1" cap="none" dirty="0" smtClean="0">
                <a:latin typeface="Times New Roman" pitchFamily="18" charset="0"/>
                <a:cs typeface="Times New Roman" pitchFamily="18" charset="0"/>
              </a:rPr>
              <a:t>IMEDIATĂ </a:t>
            </a:r>
            <a:r>
              <a:rPr lang="ro-RO" altLang="ro-RO" b="1" cap="none" dirty="0" smtClean="0">
                <a:latin typeface="Times New Roman" pitchFamily="18" charset="0"/>
                <a:cs typeface="Times New Roman" pitchFamily="18" charset="0"/>
              </a:rPr>
              <a:t> </a:t>
            </a:r>
            <a:r>
              <a:rPr lang="en-US" altLang="ro-RO" cap="none" dirty="0" smtClean="0">
                <a:latin typeface="Times New Roman" pitchFamily="18" charset="0"/>
                <a:cs typeface="Times New Roman" pitchFamily="18" charset="0"/>
              </a:rPr>
              <a:t>A </a:t>
            </a:r>
            <a:r>
              <a:rPr lang="en-US" altLang="ro-RO" cap="none" dirty="0">
                <a:latin typeface="Times New Roman" pitchFamily="18" charset="0"/>
                <a:cs typeface="Times New Roman" pitchFamily="18" charset="0"/>
              </a:rPr>
              <a:t>URGENŢEI </a:t>
            </a:r>
            <a:endParaRPr lang="ro-RO" altLang="ro-RO" cap="none" dirty="0">
              <a:latin typeface="Times New Roman" pitchFamily="18" charset="0"/>
              <a:cs typeface="Times New Roman" pitchFamily="18" charset="0"/>
            </a:endParaRPr>
          </a:p>
          <a:p>
            <a:pPr marL="0" indent="0" eaLnBrk="1" hangingPunct="1">
              <a:buNone/>
            </a:pPr>
            <a:r>
              <a:rPr lang="ro-RO" altLang="ro-RO" dirty="0" smtClean="0">
                <a:latin typeface="Times New Roman" pitchFamily="18" charset="0"/>
                <a:cs typeface="Times New Roman" pitchFamily="18" charset="0"/>
              </a:rPr>
              <a:t>             solicitare de ajutor!</a:t>
            </a:r>
            <a:endParaRPr lang="en-US" altLang="ro-RO" dirty="0">
              <a:latin typeface="Times New Roman" pitchFamily="18" charset="0"/>
              <a:cs typeface="Times New Roman" pitchFamily="18" charset="0"/>
            </a:endParaRPr>
          </a:p>
          <a:p>
            <a:pPr eaLnBrk="1" hangingPunct="1">
              <a:buFont typeface="Wingdings" panose="05000000000000000000" pitchFamily="2" charset="2"/>
              <a:buNone/>
            </a:pPr>
            <a:r>
              <a:rPr lang="en-US" altLang="ro-RO" dirty="0">
                <a:latin typeface="Times New Roman" pitchFamily="18" charset="0"/>
                <a:cs typeface="Times New Roman" pitchFamily="18" charset="0"/>
                <a:sym typeface="Wingdings" panose="05000000000000000000" pitchFamily="2" charset="2"/>
              </a:rPr>
              <a:t></a:t>
            </a:r>
            <a:r>
              <a:rPr lang="en-US" altLang="ro-RO" dirty="0">
                <a:solidFill>
                  <a:srgbClr val="FF0000"/>
                </a:solidFill>
                <a:latin typeface="Times New Roman" pitchFamily="18" charset="0"/>
                <a:cs typeface="Times New Roman" pitchFamily="18" charset="0"/>
              </a:rPr>
              <a:t>ECHIPA DE </a:t>
            </a:r>
            <a:r>
              <a:rPr lang="en-US" altLang="ro-RO" dirty="0" smtClean="0">
                <a:solidFill>
                  <a:srgbClr val="FF0000"/>
                </a:solidFill>
                <a:latin typeface="Times New Roman" pitchFamily="18" charset="0"/>
                <a:cs typeface="Times New Roman" pitchFamily="18" charset="0"/>
              </a:rPr>
              <a:t>RESUSCITARE</a:t>
            </a:r>
            <a:r>
              <a:rPr lang="ro-RO" altLang="ro-RO" dirty="0" smtClean="0">
                <a:solidFill>
                  <a:srgbClr val="FF0000"/>
                </a:solidFill>
                <a:latin typeface="Times New Roman" pitchFamily="18" charset="0"/>
                <a:cs typeface="Times New Roman" pitchFamily="18" charset="0"/>
              </a:rPr>
              <a:t>:</a:t>
            </a:r>
          </a:p>
          <a:p>
            <a:pPr eaLnBrk="1" hangingPunct="1">
              <a:buFont typeface="Wingdings" panose="05000000000000000000" pitchFamily="2" charset="2"/>
              <a:buNone/>
            </a:pPr>
            <a:r>
              <a:rPr lang="ro-RO" altLang="ro-RO" dirty="0">
                <a:solidFill>
                  <a:srgbClr val="FF0000"/>
                </a:solidFill>
                <a:latin typeface="Times New Roman" pitchFamily="18" charset="0"/>
                <a:cs typeface="Times New Roman" pitchFamily="18" charset="0"/>
              </a:rPr>
              <a:t> </a:t>
            </a:r>
            <a:r>
              <a:rPr lang="ro-RO" altLang="ro-RO" dirty="0" smtClean="0">
                <a:solidFill>
                  <a:srgbClr val="FF0000"/>
                </a:solidFill>
                <a:latin typeface="Times New Roman" pitchFamily="18" charset="0"/>
                <a:cs typeface="Times New Roman" pitchFamily="18" charset="0"/>
              </a:rPr>
              <a:t>               medic ATI + asistent ATI +asistent secție</a:t>
            </a:r>
          </a:p>
          <a:p>
            <a:pPr eaLnBrk="1" hangingPunct="1">
              <a:buFont typeface="Wingdings" panose="05000000000000000000" pitchFamily="2" charset="2"/>
              <a:buNone/>
            </a:pPr>
            <a:r>
              <a:rPr lang="ro-RO" altLang="ro-RO" dirty="0">
                <a:solidFill>
                  <a:srgbClr val="FF0000"/>
                </a:solidFill>
                <a:latin typeface="Times New Roman" pitchFamily="18" charset="0"/>
                <a:cs typeface="Times New Roman" pitchFamily="18" charset="0"/>
              </a:rPr>
              <a:t> </a:t>
            </a:r>
            <a:r>
              <a:rPr lang="ro-RO" altLang="ro-RO" dirty="0" smtClean="0">
                <a:solidFill>
                  <a:srgbClr val="FF0000"/>
                </a:solidFill>
                <a:latin typeface="Times New Roman" pitchFamily="18" charset="0"/>
                <a:cs typeface="Times New Roman" pitchFamily="18" charset="0"/>
              </a:rPr>
              <a:t>                        sau</a:t>
            </a:r>
          </a:p>
          <a:p>
            <a:pPr eaLnBrk="1" hangingPunct="1">
              <a:buFont typeface="Wingdings" panose="05000000000000000000" pitchFamily="2" charset="2"/>
              <a:buNone/>
            </a:pPr>
            <a:r>
              <a:rPr lang="ro-RO" altLang="ro-RO" dirty="0">
                <a:solidFill>
                  <a:srgbClr val="FF0000"/>
                </a:solidFill>
                <a:latin typeface="Times New Roman" pitchFamily="18" charset="0"/>
                <a:cs typeface="Times New Roman" pitchFamily="18" charset="0"/>
              </a:rPr>
              <a:t> </a:t>
            </a:r>
            <a:r>
              <a:rPr lang="ro-RO" altLang="ro-RO" dirty="0" smtClean="0">
                <a:solidFill>
                  <a:srgbClr val="FF0000"/>
                </a:solidFill>
                <a:latin typeface="Times New Roman" pitchFamily="18" charset="0"/>
                <a:cs typeface="Times New Roman" pitchFamily="18" charset="0"/>
              </a:rPr>
              <a:t>               medic de gardă + asistent secție +/- asistent ATI</a:t>
            </a:r>
          </a:p>
          <a:p>
            <a:pPr eaLnBrk="1" hangingPunct="1">
              <a:buFont typeface="Wingdings" panose="05000000000000000000" pitchFamily="2" charset="2"/>
              <a:buNone/>
            </a:pPr>
            <a:r>
              <a:rPr lang="ro-RO" altLang="ro-RO" dirty="0" smtClean="0">
                <a:solidFill>
                  <a:srgbClr val="FF0000"/>
                </a:solidFill>
                <a:latin typeface="Times New Roman" pitchFamily="18" charset="0"/>
                <a:cs typeface="Times New Roman" pitchFamily="18" charset="0"/>
              </a:rPr>
              <a:t>Se poate adăuga personal suport – infirmiera poate efectua MCE</a:t>
            </a:r>
          </a:p>
          <a:p>
            <a:pPr eaLnBrk="1" hangingPunct="1">
              <a:buFont typeface="Wingdings" panose="05000000000000000000" pitchFamily="2" charset="2"/>
              <a:buNone/>
            </a:pPr>
            <a:endParaRPr lang="ro-RO" altLang="ro-RO" dirty="0" smtClean="0">
              <a:solidFill>
                <a:srgbClr val="FF0000"/>
              </a:solidFill>
              <a:latin typeface="Times New Roman" pitchFamily="18" charset="0"/>
              <a:cs typeface="Times New Roman" pitchFamily="18" charset="0"/>
            </a:endParaRPr>
          </a:p>
          <a:p>
            <a:pPr marL="0" indent="0" eaLnBrk="1" hangingPunct="1">
              <a:buNone/>
            </a:pPr>
            <a:r>
              <a:rPr lang="en-US" altLang="ro-RO" dirty="0" smtClean="0">
                <a:solidFill>
                  <a:schemeClr val="tx1">
                    <a:lumMod val="95000"/>
                    <a:lumOff val="5000"/>
                  </a:schemeClr>
                </a:solidFill>
                <a:latin typeface="Times New Roman" pitchFamily="18" charset="0"/>
                <a:cs typeface="Times New Roman" pitchFamily="18" charset="0"/>
              </a:rPr>
              <a:t>2</a:t>
            </a:r>
            <a:r>
              <a:rPr lang="en-US" altLang="ro-RO" dirty="0">
                <a:solidFill>
                  <a:schemeClr val="tx1">
                    <a:lumMod val="95000"/>
                    <a:lumOff val="5000"/>
                  </a:schemeClr>
                </a:solidFill>
                <a:latin typeface="Times New Roman" pitchFamily="18" charset="0"/>
                <a:cs typeface="Times New Roman" pitchFamily="18" charset="0"/>
              </a:rPr>
              <a:t>. </a:t>
            </a:r>
            <a:r>
              <a:rPr lang="en-US" altLang="ro-RO" b="1" dirty="0" smtClean="0">
                <a:solidFill>
                  <a:schemeClr val="tx1">
                    <a:lumMod val="95000"/>
                    <a:lumOff val="5000"/>
                  </a:schemeClr>
                </a:solidFill>
                <a:latin typeface="Times New Roman" pitchFamily="18" charset="0"/>
                <a:cs typeface="Times New Roman" pitchFamily="18" charset="0"/>
              </a:rPr>
              <a:t>ÎNCEPEREA MANEVRELOR DE RESUSCITARE</a:t>
            </a:r>
            <a:r>
              <a:rPr lang="ro-RO" altLang="ro-RO" b="1" dirty="0" smtClean="0">
                <a:solidFill>
                  <a:schemeClr val="tx1">
                    <a:lumMod val="95000"/>
                    <a:lumOff val="5000"/>
                  </a:schemeClr>
                </a:solidFill>
                <a:latin typeface="Times New Roman" pitchFamily="18" charset="0"/>
                <a:cs typeface="Times New Roman" pitchFamily="18" charset="0"/>
              </a:rPr>
              <a:t> </a:t>
            </a:r>
            <a:r>
              <a:rPr lang="ro-RO" altLang="ro-RO" dirty="0" smtClean="0">
                <a:solidFill>
                  <a:schemeClr val="tx1">
                    <a:lumMod val="95000"/>
                    <a:lumOff val="5000"/>
                  </a:schemeClr>
                </a:solidFill>
                <a:latin typeface="Times New Roman" pitchFamily="18" charset="0"/>
                <a:cs typeface="Times New Roman" pitchFamily="18" charset="0"/>
              </a:rPr>
              <a:t>c</a:t>
            </a:r>
            <a:r>
              <a:rPr lang="en-US" altLang="ro-RO" dirty="0" err="1" smtClean="0">
                <a:latin typeface="Times New Roman" pitchFamily="18" charset="0"/>
                <a:cs typeface="Times New Roman" pitchFamily="18" charset="0"/>
              </a:rPr>
              <a:t>ât</a:t>
            </a:r>
            <a:r>
              <a:rPr lang="en-US" altLang="ro-RO" dirty="0" smtClean="0">
                <a:latin typeface="Times New Roman" pitchFamily="18" charset="0"/>
                <a:cs typeface="Times New Roman" pitchFamily="18" charset="0"/>
              </a:rPr>
              <a:t> </a:t>
            </a:r>
            <a:r>
              <a:rPr lang="en-US" altLang="ro-RO" dirty="0" err="1">
                <a:latin typeface="Times New Roman" pitchFamily="18" charset="0"/>
                <a:cs typeface="Times New Roman" pitchFamily="18" charset="0"/>
              </a:rPr>
              <a:t>mai</a:t>
            </a:r>
            <a:r>
              <a:rPr lang="en-US" altLang="ro-RO" dirty="0">
                <a:latin typeface="Times New Roman" pitchFamily="18" charset="0"/>
                <a:cs typeface="Times New Roman" pitchFamily="18" charset="0"/>
              </a:rPr>
              <a:t> </a:t>
            </a:r>
            <a:r>
              <a:rPr lang="en-US" altLang="ro-RO" dirty="0" smtClean="0">
                <a:latin typeface="Times New Roman" pitchFamily="18" charset="0"/>
                <a:cs typeface="Times New Roman" pitchFamily="18" charset="0"/>
              </a:rPr>
              <a:t>rapid</a:t>
            </a:r>
            <a:r>
              <a:rPr lang="ro-RO" altLang="ro-RO" dirty="0" smtClean="0">
                <a:latin typeface="Times New Roman" pitchFamily="18" charset="0"/>
                <a:cs typeface="Times New Roman" pitchFamily="18" charset="0"/>
              </a:rPr>
              <a:t> </a:t>
            </a:r>
          </a:p>
          <a:p>
            <a:pPr marL="0" indent="0" eaLnBrk="1" hangingPunct="1">
              <a:buNone/>
            </a:pPr>
            <a:r>
              <a:rPr lang="ro-RO" altLang="ro-RO" dirty="0">
                <a:latin typeface="Times New Roman" pitchFamily="18" charset="0"/>
                <a:cs typeface="Times New Roman" pitchFamily="18" charset="0"/>
              </a:rPr>
              <a:t> </a:t>
            </a:r>
            <a:r>
              <a:rPr lang="ro-RO" altLang="ro-RO" dirty="0" smtClean="0">
                <a:latin typeface="Times New Roman" pitchFamily="18" charset="0"/>
                <a:cs typeface="Times New Roman" pitchFamily="18" charset="0"/>
              </a:rPr>
              <a:t>                                                             </a:t>
            </a:r>
            <a:r>
              <a:rPr lang="ro-RO" altLang="ro-RO" b="1" dirty="0" smtClean="0">
                <a:solidFill>
                  <a:srgbClr val="FF0000"/>
                </a:solidFill>
                <a:latin typeface="Times New Roman" pitchFamily="18" charset="0"/>
                <a:cs typeface="Times New Roman" pitchFamily="18" charset="0"/>
              </a:rPr>
              <a:t>aplicare algoritm BLS</a:t>
            </a:r>
            <a:endParaRPr lang="en-US" altLang="ro-RO" b="1" dirty="0" smtClean="0">
              <a:solidFill>
                <a:srgbClr val="FF0000"/>
              </a:solidFill>
              <a:latin typeface="Times New Roman" pitchFamily="18" charset="0"/>
              <a:cs typeface="Times New Roman" pitchFamily="18" charset="0"/>
            </a:endParaRPr>
          </a:p>
          <a:p>
            <a:pPr eaLnBrk="1" hangingPunct="1">
              <a:buFont typeface="Wingdings" panose="05000000000000000000" pitchFamily="2" charset="2"/>
              <a:buNone/>
            </a:pPr>
            <a:endParaRPr lang="en-US" altLang="ro-RO" dirty="0" smtClean="0">
              <a:latin typeface="Times New Roman" pitchFamily="18" charset="0"/>
              <a:cs typeface="Times New Roman" pitchFamily="18" charset="0"/>
            </a:endParaRPr>
          </a:p>
          <a:p>
            <a:pPr marL="0" indent="0" eaLnBrk="1" hangingPunct="1">
              <a:buNone/>
            </a:pPr>
            <a:r>
              <a:rPr lang="en-US" altLang="ro-RO" cap="none" dirty="0" smtClean="0">
                <a:latin typeface="Times New Roman" pitchFamily="18" charset="0"/>
                <a:cs typeface="Times New Roman" pitchFamily="18" charset="0"/>
              </a:rPr>
              <a:t>3</a:t>
            </a:r>
            <a:r>
              <a:rPr lang="en-US" altLang="ro-RO" cap="none" dirty="0">
                <a:latin typeface="Times New Roman" pitchFamily="18" charset="0"/>
                <a:cs typeface="Times New Roman" pitchFamily="18" charset="0"/>
              </a:rPr>
              <a:t>. </a:t>
            </a:r>
            <a:r>
              <a:rPr lang="en-US" altLang="ro-RO" b="1" cap="none" dirty="0">
                <a:latin typeface="Times New Roman" pitchFamily="18" charset="0"/>
                <a:cs typeface="Times New Roman" pitchFamily="18" charset="0"/>
              </a:rPr>
              <a:t>DEFIBRILAREA </a:t>
            </a:r>
            <a:r>
              <a:rPr lang="en-US" altLang="ro-RO" cap="none" dirty="0" err="1" smtClean="0">
                <a:latin typeface="Times New Roman" pitchFamily="18" charset="0"/>
                <a:cs typeface="Times New Roman" pitchFamily="18" charset="0"/>
              </a:rPr>
              <a:t>cât</a:t>
            </a:r>
            <a:r>
              <a:rPr lang="en-US" altLang="ro-RO" cap="none" dirty="0" smtClean="0">
                <a:latin typeface="Times New Roman" pitchFamily="18" charset="0"/>
                <a:cs typeface="Times New Roman" pitchFamily="18" charset="0"/>
              </a:rPr>
              <a:t> </a:t>
            </a:r>
            <a:r>
              <a:rPr lang="en-US" altLang="ro-RO" cap="none" dirty="0" err="1" smtClean="0">
                <a:latin typeface="Times New Roman" pitchFamily="18" charset="0"/>
                <a:cs typeface="Times New Roman" pitchFamily="18" charset="0"/>
              </a:rPr>
              <a:t>mai</a:t>
            </a:r>
            <a:r>
              <a:rPr lang="en-US" altLang="ro-RO" cap="none" dirty="0" smtClean="0">
                <a:latin typeface="Times New Roman" pitchFamily="18" charset="0"/>
                <a:cs typeface="Times New Roman" pitchFamily="18" charset="0"/>
              </a:rPr>
              <a:t> </a:t>
            </a:r>
            <a:r>
              <a:rPr lang="en-US" altLang="ro-RO" cap="none" dirty="0" err="1" smtClean="0">
                <a:latin typeface="Times New Roman" pitchFamily="18" charset="0"/>
                <a:cs typeface="Times New Roman" pitchFamily="18" charset="0"/>
              </a:rPr>
              <a:t>rapidă</a:t>
            </a:r>
            <a:r>
              <a:rPr lang="ro-RO" altLang="ro-RO" cap="none" dirty="0" smtClean="0">
                <a:latin typeface="Times New Roman" pitchFamily="18" charset="0"/>
                <a:cs typeface="Times New Roman" pitchFamily="18" charset="0"/>
              </a:rPr>
              <a:t> </a:t>
            </a:r>
            <a:endParaRPr lang="ro-RO" altLang="ro-RO" cap="none" dirty="0">
              <a:latin typeface="Times New Roman" pitchFamily="18" charset="0"/>
              <a:cs typeface="Times New Roman" pitchFamily="18" charset="0"/>
            </a:endParaRPr>
          </a:p>
          <a:p>
            <a:pPr eaLnBrk="1" hangingPunct="1"/>
            <a:r>
              <a:rPr lang="en-US" altLang="ro-RO" i="1" dirty="0">
                <a:solidFill>
                  <a:srgbClr val="FF0000"/>
                </a:solidFill>
                <a:latin typeface="Times New Roman" pitchFamily="18" charset="0"/>
                <a:cs typeface="Times New Roman" pitchFamily="18" charset="0"/>
              </a:rPr>
              <a:t>Resuscitarea </a:t>
            </a:r>
            <a:r>
              <a:rPr lang="en-US" altLang="ro-RO" i="1" dirty="0" err="1">
                <a:solidFill>
                  <a:srgbClr val="FF0000"/>
                </a:solidFill>
                <a:latin typeface="Times New Roman" pitchFamily="18" charset="0"/>
                <a:cs typeface="Times New Roman" pitchFamily="18" charset="0"/>
              </a:rPr>
              <a:t>imediată</a:t>
            </a:r>
            <a:r>
              <a:rPr lang="en-US" altLang="ro-RO" i="1" dirty="0">
                <a:solidFill>
                  <a:srgbClr val="FF0000"/>
                </a:solidFill>
                <a:latin typeface="Times New Roman" pitchFamily="18" charset="0"/>
                <a:cs typeface="Times New Roman" pitchFamily="18" charset="0"/>
              </a:rPr>
              <a:t> </a:t>
            </a:r>
            <a:r>
              <a:rPr lang="en-US" altLang="ro-RO" i="1" dirty="0" err="1">
                <a:solidFill>
                  <a:srgbClr val="FF0000"/>
                </a:solidFill>
                <a:latin typeface="Times New Roman" pitchFamily="18" charset="0"/>
                <a:cs typeface="Times New Roman" pitchFamily="18" charset="0"/>
              </a:rPr>
              <a:t>şi</a:t>
            </a:r>
            <a:r>
              <a:rPr lang="en-US" altLang="ro-RO" i="1" dirty="0">
                <a:solidFill>
                  <a:srgbClr val="FF0000"/>
                </a:solidFill>
                <a:latin typeface="Times New Roman" pitchFamily="18" charset="0"/>
                <a:cs typeface="Times New Roman" pitchFamily="18" charset="0"/>
              </a:rPr>
              <a:t> </a:t>
            </a:r>
            <a:r>
              <a:rPr lang="en-US" altLang="ro-RO" i="1" dirty="0" err="1">
                <a:solidFill>
                  <a:srgbClr val="FF0000"/>
                </a:solidFill>
                <a:latin typeface="Times New Roman" pitchFamily="18" charset="0"/>
                <a:cs typeface="Times New Roman" pitchFamily="18" charset="0"/>
              </a:rPr>
              <a:t>defibrilarea</a:t>
            </a:r>
            <a:r>
              <a:rPr lang="en-US" altLang="ro-RO" i="1" dirty="0">
                <a:solidFill>
                  <a:srgbClr val="FF0000"/>
                </a:solidFill>
                <a:latin typeface="Times New Roman" pitchFamily="18" charset="0"/>
                <a:cs typeface="Times New Roman" pitchFamily="18" charset="0"/>
              </a:rPr>
              <a:t> </a:t>
            </a:r>
            <a:r>
              <a:rPr lang="en-US" altLang="ro-RO" i="1" dirty="0" err="1">
                <a:solidFill>
                  <a:srgbClr val="FF0000"/>
                </a:solidFill>
                <a:latin typeface="Times New Roman" pitchFamily="18" charset="0"/>
                <a:cs typeface="Times New Roman" pitchFamily="18" charset="0"/>
              </a:rPr>
              <a:t>poate</a:t>
            </a:r>
            <a:r>
              <a:rPr lang="en-US" altLang="ro-RO" i="1" dirty="0">
                <a:solidFill>
                  <a:srgbClr val="FF0000"/>
                </a:solidFill>
                <a:latin typeface="Times New Roman" pitchFamily="18" charset="0"/>
                <a:cs typeface="Times New Roman" pitchFamily="18" charset="0"/>
              </a:rPr>
              <a:t> </a:t>
            </a:r>
            <a:r>
              <a:rPr lang="en-US" altLang="ro-RO" i="1" dirty="0" err="1">
                <a:solidFill>
                  <a:srgbClr val="FF0000"/>
                </a:solidFill>
                <a:latin typeface="Times New Roman" pitchFamily="18" charset="0"/>
                <a:cs typeface="Times New Roman" pitchFamily="18" charset="0"/>
              </a:rPr>
              <a:t>determina</a:t>
            </a:r>
            <a:r>
              <a:rPr lang="en-US" altLang="ro-RO" i="1" dirty="0">
                <a:solidFill>
                  <a:srgbClr val="FF0000"/>
                </a:solidFill>
                <a:latin typeface="Times New Roman" pitchFamily="18" charset="0"/>
                <a:cs typeface="Times New Roman" pitchFamily="18" charset="0"/>
              </a:rPr>
              <a:t> o </a:t>
            </a:r>
            <a:r>
              <a:rPr lang="en-US" altLang="ro-RO" i="1" dirty="0" err="1">
                <a:solidFill>
                  <a:srgbClr val="FF0000"/>
                </a:solidFill>
                <a:latin typeface="Times New Roman" pitchFamily="18" charset="0"/>
                <a:cs typeface="Times New Roman" pitchFamily="18" charset="0"/>
              </a:rPr>
              <a:t>rată</a:t>
            </a:r>
            <a:r>
              <a:rPr lang="en-US" altLang="ro-RO" i="1" dirty="0">
                <a:solidFill>
                  <a:srgbClr val="FF0000"/>
                </a:solidFill>
                <a:latin typeface="Times New Roman" pitchFamily="18" charset="0"/>
                <a:cs typeface="Times New Roman" pitchFamily="18" charset="0"/>
              </a:rPr>
              <a:t> de </a:t>
            </a:r>
            <a:r>
              <a:rPr lang="en-US" altLang="ro-RO" i="1" dirty="0" err="1">
                <a:solidFill>
                  <a:srgbClr val="FF0000"/>
                </a:solidFill>
                <a:latin typeface="Times New Roman" pitchFamily="18" charset="0"/>
                <a:cs typeface="Times New Roman" pitchFamily="18" charset="0"/>
              </a:rPr>
              <a:t>supravieţuire</a:t>
            </a:r>
            <a:r>
              <a:rPr lang="en-US" altLang="ro-RO" i="1" dirty="0">
                <a:solidFill>
                  <a:srgbClr val="FF0000"/>
                </a:solidFill>
                <a:latin typeface="Times New Roman" pitchFamily="18" charset="0"/>
                <a:cs typeface="Times New Roman" pitchFamily="18" charset="0"/>
              </a:rPr>
              <a:t> de 49-75%  </a:t>
            </a:r>
          </a:p>
          <a:p>
            <a:pPr eaLnBrk="1" hangingPunct="1"/>
            <a:r>
              <a:rPr lang="en-US" altLang="ro-RO" i="1" dirty="0" err="1">
                <a:solidFill>
                  <a:srgbClr val="FF0000"/>
                </a:solidFill>
                <a:latin typeface="Times New Roman" pitchFamily="18" charset="0"/>
                <a:cs typeface="Times New Roman" pitchFamily="18" charset="0"/>
              </a:rPr>
              <a:t>Fiecare</a:t>
            </a:r>
            <a:r>
              <a:rPr lang="en-US" altLang="ro-RO" i="1" dirty="0">
                <a:solidFill>
                  <a:srgbClr val="FF0000"/>
                </a:solidFill>
                <a:latin typeface="Times New Roman" pitchFamily="18" charset="0"/>
                <a:cs typeface="Times New Roman" pitchFamily="18" charset="0"/>
              </a:rPr>
              <a:t> </a:t>
            </a:r>
            <a:r>
              <a:rPr lang="en-US" altLang="ro-RO" i="1" dirty="0" err="1">
                <a:solidFill>
                  <a:srgbClr val="FF0000"/>
                </a:solidFill>
                <a:latin typeface="Times New Roman" pitchFamily="18" charset="0"/>
                <a:cs typeface="Times New Roman" pitchFamily="18" charset="0"/>
              </a:rPr>
              <a:t>minut</a:t>
            </a:r>
            <a:r>
              <a:rPr lang="en-US" altLang="ro-RO" i="1" dirty="0">
                <a:solidFill>
                  <a:srgbClr val="FF0000"/>
                </a:solidFill>
                <a:latin typeface="Times New Roman" pitchFamily="18" charset="0"/>
                <a:cs typeface="Times New Roman" pitchFamily="18" charset="0"/>
              </a:rPr>
              <a:t> de </a:t>
            </a:r>
            <a:r>
              <a:rPr lang="en-US" altLang="ro-RO" i="1" dirty="0" err="1">
                <a:solidFill>
                  <a:srgbClr val="FF0000"/>
                </a:solidFill>
                <a:latin typeface="Times New Roman" pitchFamily="18" charset="0"/>
                <a:cs typeface="Times New Roman" pitchFamily="18" charset="0"/>
              </a:rPr>
              <a:t>întârziere</a:t>
            </a:r>
            <a:r>
              <a:rPr lang="en-US" altLang="ro-RO" i="1" dirty="0">
                <a:solidFill>
                  <a:srgbClr val="FF0000"/>
                </a:solidFill>
                <a:latin typeface="Times New Roman" pitchFamily="18" charset="0"/>
                <a:cs typeface="Times New Roman" pitchFamily="18" charset="0"/>
              </a:rPr>
              <a:t> duce la </a:t>
            </a:r>
            <a:r>
              <a:rPr lang="en-US" altLang="ro-RO" i="1" dirty="0" err="1">
                <a:solidFill>
                  <a:srgbClr val="FF0000"/>
                </a:solidFill>
                <a:latin typeface="Times New Roman" pitchFamily="18" charset="0"/>
                <a:cs typeface="Times New Roman" pitchFamily="18" charset="0"/>
              </a:rPr>
              <a:t>scăderea</a:t>
            </a:r>
            <a:r>
              <a:rPr lang="en-US" altLang="ro-RO" i="1" dirty="0">
                <a:solidFill>
                  <a:srgbClr val="FF0000"/>
                </a:solidFill>
                <a:latin typeface="Times New Roman" pitchFamily="18" charset="0"/>
                <a:cs typeface="Times New Roman" pitchFamily="18" charset="0"/>
              </a:rPr>
              <a:t> </a:t>
            </a:r>
            <a:r>
              <a:rPr lang="en-US" altLang="ro-RO" i="1" dirty="0" err="1">
                <a:solidFill>
                  <a:srgbClr val="FF0000"/>
                </a:solidFill>
                <a:latin typeface="Times New Roman" pitchFamily="18" charset="0"/>
                <a:cs typeface="Times New Roman" pitchFamily="18" charset="0"/>
              </a:rPr>
              <a:t>supravieţuirii</a:t>
            </a:r>
            <a:r>
              <a:rPr lang="en-US" altLang="ro-RO" i="1" dirty="0">
                <a:solidFill>
                  <a:srgbClr val="FF0000"/>
                </a:solidFill>
                <a:latin typeface="Times New Roman" pitchFamily="18" charset="0"/>
                <a:cs typeface="Times New Roman" pitchFamily="18" charset="0"/>
              </a:rPr>
              <a:t> cu 10-15% </a:t>
            </a:r>
            <a:endParaRPr lang="ro-RO" altLang="ro-RO" i="1" dirty="0">
              <a:solidFill>
                <a:srgbClr val="FF0000"/>
              </a:solidFill>
              <a:latin typeface="Times New Roman" pitchFamily="18" charset="0"/>
              <a:cs typeface="Times New Roman" pitchFamily="18" charset="0"/>
            </a:endParaRPr>
          </a:p>
          <a:p>
            <a:pPr marL="0" indent="0" eaLnBrk="1" hangingPunct="1">
              <a:buNone/>
            </a:pPr>
            <a:r>
              <a:rPr lang="ro-RO" altLang="ro-RO" b="1" i="1" dirty="0" smtClean="0">
                <a:latin typeface="Times New Roman" pitchFamily="18" charset="0"/>
                <a:cs typeface="Times New Roman" pitchFamily="18" charset="0"/>
              </a:rPr>
              <a:t>         </a:t>
            </a:r>
            <a:r>
              <a:rPr lang="it-IT" altLang="ro-RO" b="1" i="1" dirty="0" smtClean="0">
                <a:latin typeface="Times New Roman" pitchFamily="18" charset="0"/>
                <a:cs typeface="Times New Roman" pitchFamily="18" charset="0"/>
              </a:rPr>
              <a:t>Defibrilarea</a:t>
            </a:r>
            <a:endParaRPr lang="it-IT" altLang="ro-RO" b="1" i="1" dirty="0">
              <a:latin typeface="Times New Roman" pitchFamily="18" charset="0"/>
              <a:cs typeface="Times New Roman" pitchFamily="18" charset="0"/>
            </a:endParaRPr>
          </a:p>
          <a:p>
            <a:pPr marL="0" indent="0" eaLnBrk="1" hangingPunct="1">
              <a:buNone/>
            </a:pPr>
            <a:r>
              <a:rPr lang="it-IT" altLang="ro-RO" dirty="0">
                <a:latin typeface="Times New Roman" pitchFamily="18" charset="0"/>
                <a:cs typeface="Times New Roman" pitchFamily="18" charset="0"/>
              </a:rPr>
              <a:t>• în FV sau tahicardia ventriculară (TV) fără puls: cât mai precoce;</a:t>
            </a:r>
          </a:p>
          <a:p>
            <a:pPr marL="0" indent="0" eaLnBrk="1" hangingPunct="1">
              <a:buNone/>
            </a:pPr>
            <a:r>
              <a:rPr lang="it-IT" altLang="ro-RO" dirty="0">
                <a:latin typeface="Times New Roman" pitchFamily="18" charset="0"/>
                <a:cs typeface="Times New Roman" pitchFamily="18" charset="0"/>
              </a:rPr>
              <a:t>• 360 J din start la defibrilatoarele </a:t>
            </a:r>
            <a:r>
              <a:rPr lang="ro-RO" altLang="ro-RO" dirty="0" smtClean="0">
                <a:latin typeface="Times New Roman" pitchFamily="18" charset="0"/>
                <a:cs typeface="Times New Roman" pitchFamily="18" charset="0"/>
              </a:rPr>
              <a:t>monofazice</a:t>
            </a:r>
            <a:endParaRPr lang="it-IT" altLang="ro-RO" dirty="0">
              <a:latin typeface="Times New Roman" pitchFamily="18" charset="0"/>
              <a:cs typeface="Times New Roman" pitchFamily="18" charset="0"/>
            </a:endParaRPr>
          </a:p>
          <a:p>
            <a:pPr marL="0" indent="0" eaLnBrk="1" hangingPunct="1">
              <a:buNone/>
            </a:pPr>
            <a:r>
              <a:rPr lang="it-IT" altLang="ro-RO" dirty="0">
                <a:latin typeface="Times New Roman" pitchFamily="18" charset="0"/>
                <a:cs typeface="Times New Roman" pitchFamily="18" charset="0"/>
              </a:rPr>
              <a:t>• </a:t>
            </a:r>
            <a:r>
              <a:rPr lang="ro-RO" altLang="ro-RO" dirty="0" smtClean="0">
                <a:latin typeface="Times New Roman" pitchFamily="18" charset="0"/>
                <a:cs typeface="Times New Roman" pitchFamily="18" charset="0"/>
              </a:rPr>
              <a:t>220 J din start la defibrilatoarele bifazice</a:t>
            </a:r>
            <a:endParaRPr lang="it-IT" altLang="ro-RO" dirty="0">
              <a:latin typeface="Times New Roman" pitchFamily="18" charset="0"/>
              <a:cs typeface="Times New Roman" pitchFamily="18" charset="0"/>
            </a:endParaRPr>
          </a:p>
          <a:p>
            <a:pPr eaLnBrk="1" hangingPunct="1"/>
            <a:endParaRPr lang="en-US" altLang="ro-RO" dirty="0">
              <a:latin typeface="Times New Roman" pitchFamily="18" charset="0"/>
              <a:cs typeface="Times New Roman" pitchFamily="18" charset="0"/>
            </a:endParaRPr>
          </a:p>
          <a:p>
            <a:pPr eaLnBrk="1" hangingPunct="1"/>
            <a:endParaRPr lang="en-US" altLang="ro-RO" dirty="0">
              <a:latin typeface="Times New Roman" pitchFamily="18" charset="0"/>
              <a:cs typeface="Times New Roman" pitchFamily="18" charset="0"/>
            </a:endParaRPr>
          </a:p>
          <a:p>
            <a:pPr eaLnBrk="1" hangingPunct="1"/>
            <a:endParaRPr lang="en-US" altLang="ro-RO" dirty="0">
              <a:latin typeface="Times New Roman" pitchFamily="18" charset="0"/>
              <a:cs typeface="Times New Roman" pitchFamily="18" charset="0"/>
            </a:endParaRPr>
          </a:p>
          <a:p>
            <a:pPr eaLnBrk="1" hangingPunct="1">
              <a:buFont typeface="Wingdings" panose="05000000000000000000" pitchFamily="2" charset="2"/>
              <a:buNone/>
            </a:pPr>
            <a:endParaRPr lang="ro-RO" altLang="ro-RO"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3901"/>
            <a:ext cx="288607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2819400" y="3759817"/>
            <a:ext cx="978408"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7611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a:solidFill>
                  <a:srgbClr val="FF0000"/>
                </a:solidFill>
              </a:rPr>
              <a:t>RCR ÎN SPITAL</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943" y="0"/>
            <a:ext cx="2819400" cy="117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04800" y="2362200"/>
            <a:ext cx="3429000" cy="363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86200" y="2274838"/>
            <a:ext cx="4953000" cy="4524315"/>
          </a:xfrm>
          <a:prstGeom prst="rect">
            <a:avLst/>
          </a:prstGeom>
        </p:spPr>
        <p:txBody>
          <a:bodyPr wrap="square">
            <a:spAutoFit/>
          </a:bodyPr>
          <a:lstStyle/>
          <a:p>
            <a:pPr>
              <a:lnSpc>
                <a:spcPct val="80000"/>
              </a:lnSpc>
            </a:pPr>
            <a:r>
              <a:rPr lang="it-IT" altLang="ro-RO" sz="2000" b="1" dirty="0" smtClean="0"/>
              <a:t>Odată </a:t>
            </a:r>
            <a:r>
              <a:rPr lang="it-IT" altLang="ro-RO" sz="2000" b="1" dirty="0"/>
              <a:t>ce aţi primit </a:t>
            </a:r>
            <a:r>
              <a:rPr lang="it-IT" altLang="ro-RO" sz="2000" b="1" dirty="0" smtClean="0"/>
              <a:t>defibrilatorul</a:t>
            </a:r>
            <a:endParaRPr lang="ro-RO" altLang="ro-RO" sz="2000" b="1" dirty="0" smtClean="0"/>
          </a:p>
          <a:p>
            <a:pPr marL="342900" indent="-342900">
              <a:lnSpc>
                <a:spcPct val="80000"/>
              </a:lnSpc>
              <a:buFont typeface="Wingdings" pitchFamily="2" charset="2"/>
              <a:buChar char="Ø"/>
            </a:pPr>
            <a:r>
              <a:rPr lang="ro-RO" altLang="ro-RO" sz="2000" dirty="0" smtClean="0"/>
              <a:t>Se aplică electrozii</a:t>
            </a:r>
          </a:p>
          <a:p>
            <a:pPr>
              <a:lnSpc>
                <a:spcPct val="80000"/>
              </a:lnSpc>
            </a:pPr>
            <a:endParaRPr lang="ro-RO" altLang="ro-RO" sz="2000" dirty="0" smtClean="0"/>
          </a:p>
          <a:p>
            <a:pPr marL="342900" indent="-342900">
              <a:lnSpc>
                <a:spcPct val="80000"/>
              </a:lnSpc>
              <a:buFont typeface="Wingdings" pitchFamily="2" charset="2"/>
              <a:buChar char="Ø"/>
            </a:pPr>
            <a:r>
              <a:rPr lang="ro-RO" altLang="ro-RO" sz="2000" dirty="0" smtClean="0"/>
              <a:t>Se diagnostichează ritmul</a:t>
            </a:r>
          </a:p>
          <a:p>
            <a:pPr>
              <a:lnSpc>
                <a:spcPct val="80000"/>
              </a:lnSpc>
            </a:pPr>
            <a:r>
              <a:rPr lang="ro-RO" altLang="ro-RO" sz="2000" dirty="0" smtClean="0">
                <a:solidFill>
                  <a:srgbClr val="FF0000"/>
                </a:solidFill>
              </a:rPr>
              <a:t>Defibrilator automat și semiautomat–ascultăm indicațiile aparatului</a:t>
            </a:r>
          </a:p>
          <a:p>
            <a:pPr>
              <a:lnSpc>
                <a:spcPct val="80000"/>
              </a:lnSpc>
            </a:pPr>
            <a:r>
              <a:rPr lang="ro-RO" altLang="ro-RO" sz="2000" dirty="0" smtClean="0">
                <a:solidFill>
                  <a:srgbClr val="FF0000"/>
                </a:solidFill>
              </a:rPr>
              <a:t>Defibrilator manual – competența medicului</a:t>
            </a:r>
          </a:p>
          <a:p>
            <a:pPr>
              <a:lnSpc>
                <a:spcPct val="80000"/>
              </a:lnSpc>
            </a:pPr>
            <a:endParaRPr lang="it-IT" altLang="ro-RO" sz="2000" b="1" u="sng" dirty="0"/>
          </a:p>
          <a:p>
            <a:pPr marL="342900" indent="-342900">
              <a:lnSpc>
                <a:spcPct val="80000"/>
              </a:lnSpc>
              <a:buFont typeface="Wingdings" pitchFamily="2" charset="2"/>
              <a:buChar char="Ø"/>
            </a:pPr>
            <a:r>
              <a:rPr lang="it-IT" altLang="ro-RO" sz="2000" dirty="0" smtClean="0"/>
              <a:t>dacă </a:t>
            </a:r>
            <a:r>
              <a:rPr lang="it-IT" altLang="ro-RO" sz="2000" dirty="0"/>
              <a:t>FV sau TV este confirmată, încărcaţi defibrilatorul şi administraţi un şoc (</a:t>
            </a:r>
            <a:r>
              <a:rPr lang="it-IT" altLang="ro-RO" sz="2000" dirty="0" smtClean="0"/>
              <a:t>150—2</a:t>
            </a:r>
            <a:r>
              <a:rPr lang="ro-RO" altLang="ro-RO" sz="2000" dirty="0" smtClean="0"/>
              <a:t>20</a:t>
            </a:r>
            <a:r>
              <a:rPr lang="it-IT" altLang="ro-RO" sz="2000" dirty="0" smtClean="0"/>
              <a:t>J </a:t>
            </a:r>
            <a:r>
              <a:rPr lang="it-IT" altLang="ro-RO" sz="2000" dirty="0"/>
              <a:t>bifazic sau 360-J monofazic</a:t>
            </a:r>
            <a:r>
              <a:rPr lang="it-IT" altLang="ro-RO" sz="2000" dirty="0" smtClean="0"/>
              <a:t>)</a:t>
            </a:r>
            <a:endParaRPr lang="ro-RO" altLang="ro-RO" sz="2000" dirty="0" smtClean="0"/>
          </a:p>
          <a:p>
            <a:pPr marL="342900" indent="-342900">
              <a:lnSpc>
                <a:spcPct val="80000"/>
              </a:lnSpc>
              <a:buFont typeface="Wingdings" pitchFamily="2" charset="2"/>
              <a:buChar char="Ø"/>
            </a:pPr>
            <a:endParaRPr lang="it-IT" altLang="ro-RO" sz="2000" dirty="0"/>
          </a:p>
          <a:p>
            <a:pPr marL="342900" indent="-342900">
              <a:lnSpc>
                <a:spcPct val="80000"/>
              </a:lnSpc>
              <a:buFont typeface="Wingdings" pitchFamily="2" charset="2"/>
              <a:buChar char="Ø"/>
            </a:pPr>
            <a:r>
              <a:rPr lang="it-IT" altLang="ro-RO" sz="2000" dirty="0" smtClean="0"/>
              <a:t>fără </a:t>
            </a:r>
            <a:r>
              <a:rPr lang="it-IT" altLang="ro-RO" sz="2000" dirty="0"/>
              <a:t>să reevaluaţi ritmul sau pulsul </a:t>
            </a:r>
            <a:r>
              <a:rPr lang="it-IT" altLang="ro-RO" sz="2000" b="1" dirty="0"/>
              <a:t>reluaţi RCP(30:2) timp de 2 minute. </a:t>
            </a:r>
            <a:endParaRPr lang="ro-RO" altLang="ro-RO" sz="2000" b="1" dirty="0" smtClean="0"/>
          </a:p>
          <a:p>
            <a:pPr>
              <a:lnSpc>
                <a:spcPct val="80000"/>
              </a:lnSpc>
            </a:pPr>
            <a:r>
              <a:rPr lang="it-IT" altLang="ro-RO" sz="2000" dirty="0" smtClean="0"/>
              <a:t>Chiar </a:t>
            </a:r>
            <a:r>
              <a:rPr lang="it-IT" altLang="ro-RO" sz="2000" dirty="0"/>
              <a:t>dacă defibrilarea a fost reuşită, foarte rar pulsul este palpabil imediat  iar întârzierea datorată palpării pulsului ar putea compromite cordul </a:t>
            </a:r>
            <a:endParaRPr lang="ro-RO" altLang="ro-RO" sz="2000" dirty="0"/>
          </a:p>
        </p:txBody>
      </p:sp>
    </p:spTree>
    <p:extLst>
      <p:ext uri="{BB962C8B-B14F-4D97-AF65-F5344CB8AC3E}">
        <p14:creationId xmlns:p14="http://schemas.microsoft.com/office/powerpoint/2010/main" val="10286126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284243" cy="685800"/>
          </a:xfrm>
        </p:spPr>
        <p:txBody>
          <a:bodyPr/>
          <a:lstStyle/>
          <a:p>
            <a:r>
              <a:rPr lang="ro-RO" sz="2800" b="1" dirty="0">
                <a:solidFill>
                  <a:srgbClr val="FF0000"/>
                </a:solidFill>
                <a:latin typeface="Times New Roman" pitchFamily="18" charset="0"/>
                <a:cs typeface="Times New Roman" pitchFamily="18" charset="0"/>
              </a:rPr>
              <a:t>RCR ÎN </a:t>
            </a:r>
            <a:r>
              <a:rPr lang="ro-RO" sz="2800" b="1" dirty="0" smtClean="0">
                <a:solidFill>
                  <a:srgbClr val="FF0000"/>
                </a:solidFill>
                <a:latin typeface="Times New Roman" pitchFamily="18" charset="0"/>
                <a:cs typeface="Times New Roman" pitchFamily="18" charset="0"/>
              </a:rPr>
              <a:t>SPITAL- BLS -recapitulare! </a:t>
            </a:r>
            <a:endParaRPr lang="en-US" sz="2800"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457200" y="1219200"/>
            <a:ext cx="8229600" cy="4937760"/>
          </a:xfrm>
        </p:spPr>
        <p:txBody>
          <a:bodyPr>
            <a:normAutofit fontScale="77500" lnSpcReduction="20000"/>
          </a:bodyPr>
          <a:lstStyle/>
          <a:p>
            <a:r>
              <a:rPr lang="vi-VN" sz="2800" dirty="0">
                <a:latin typeface="Times New Roman" pitchFamily="18" charset="0"/>
                <a:cs typeface="Times New Roman" pitchFamily="18" charset="0"/>
              </a:rPr>
              <a:t>O persoană începe </a:t>
            </a:r>
            <a:r>
              <a:rPr lang="vi-VN" sz="2800" dirty="0" smtClean="0">
                <a:latin typeface="Times New Roman" pitchFamily="18" charset="0"/>
                <a:cs typeface="Times New Roman" pitchFamily="18" charset="0"/>
              </a:rPr>
              <a:t>RCR</a:t>
            </a:r>
            <a:r>
              <a:rPr lang="ro-RO" sz="2800" dirty="0" smtClean="0">
                <a:latin typeface="Times New Roman" pitchFamily="18" charset="0"/>
                <a:cs typeface="Times New Roman" pitchFamily="18" charset="0"/>
              </a:rPr>
              <a:t> ( MCE)</a:t>
            </a:r>
          </a:p>
          <a:p>
            <a:r>
              <a:rPr lang="ro-RO" sz="2800" dirty="0" smtClean="0">
                <a:latin typeface="Times New Roman" pitchFamily="18" charset="0"/>
                <a:cs typeface="Times New Roman" pitchFamily="18" charset="0"/>
              </a:rPr>
              <a:t>Cealaltă/ </a:t>
            </a:r>
            <a:r>
              <a:rPr lang="vi-VN" sz="2800" dirty="0" smtClean="0">
                <a:latin typeface="Times New Roman" pitchFamily="18" charset="0"/>
                <a:cs typeface="Times New Roman" pitchFamily="18" charset="0"/>
              </a:rPr>
              <a:t>celelalte </a:t>
            </a:r>
            <a:endParaRPr lang="ro-RO" sz="2800" dirty="0" smtClean="0">
              <a:latin typeface="Times New Roman" pitchFamily="18" charset="0"/>
              <a:cs typeface="Times New Roman" pitchFamily="18" charset="0"/>
            </a:endParaRPr>
          </a:p>
          <a:p>
            <a:pPr marL="0" indent="0">
              <a:buNone/>
            </a:pPr>
            <a:r>
              <a:rPr lang="ro-RO"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alertează </a:t>
            </a:r>
            <a:r>
              <a:rPr lang="vi-VN" sz="2800" dirty="0">
                <a:latin typeface="Times New Roman" pitchFamily="18" charset="0"/>
                <a:cs typeface="Times New Roman" pitchFamily="18" charset="0"/>
              </a:rPr>
              <a:t>medicul de gardă din </a:t>
            </a:r>
            <a:r>
              <a:rPr lang="vi-VN" sz="2800" dirty="0" smtClean="0">
                <a:latin typeface="Times New Roman" pitchFamily="18" charset="0"/>
                <a:cs typeface="Times New Roman" pitchFamily="18" charset="0"/>
              </a:rPr>
              <a:t>secţia</a:t>
            </a:r>
            <a:r>
              <a:rPr lang="ro-RO"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compartimentul respectiv </a:t>
            </a:r>
            <a:r>
              <a:rPr lang="vi-VN" sz="2800" dirty="0" smtClean="0">
                <a:latin typeface="Times New Roman" pitchFamily="18" charset="0"/>
                <a:cs typeface="Times New Roman" pitchFamily="18" charset="0"/>
              </a:rPr>
              <a:t>şi</a:t>
            </a:r>
            <a:r>
              <a:rPr lang="ro-RO" sz="2800" dirty="0" smtClean="0">
                <a:latin typeface="Times New Roman" pitchFamily="18" charset="0"/>
                <a:cs typeface="Times New Roman" pitchFamily="18" charset="0"/>
              </a:rPr>
              <a:t>/sau</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secţia </a:t>
            </a:r>
            <a:r>
              <a:rPr lang="vi-VN" sz="2800" dirty="0" smtClean="0">
                <a:latin typeface="Times New Roman" pitchFamily="18" charset="0"/>
                <a:cs typeface="Times New Roman" pitchFamily="18" charset="0"/>
              </a:rPr>
              <a:t>ATI </a:t>
            </a:r>
            <a:endParaRPr lang="ro-RO" sz="2800" dirty="0" smtClean="0">
              <a:latin typeface="Times New Roman" pitchFamily="18" charset="0"/>
              <a:cs typeface="Times New Roman" pitchFamily="18" charset="0"/>
            </a:endParaRPr>
          </a:p>
          <a:p>
            <a:pPr marL="0" indent="0">
              <a:buNone/>
            </a:pPr>
            <a:r>
              <a:rPr lang="ro-RO"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aduc</a:t>
            </a:r>
            <a:r>
              <a:rPr lang="ro-RO" sz="2800" dirty="0" smtClean="0">
                <a:latin typeface="Times New Roman" pitchFamily="18" charset="0"/>
                <a:cs typeface="Times New Roman" pitchFamily="18" charset="0"/>
              </a:rPr>
              <a:t>e</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echipamentul de </a:t>
            </a:r>
            <a:r>
              <a:rPr lang="vi-VN" sz="2800" dirty="0" smtClean="0">
                <a:latin typeface="Times New Roman" pitchFamily="18" charset="0"/>
                <a:cs typeface="Times New Roman" pitchFamily="18" charset="0"/>
              </a:rPr>
              <a:t>resuscitare</a:t>
            </a:r>
            <a:r>
              <a:rPr lang="ro-RO" sz="2800" dirty="0" smtClean="0">
                <a:latin typeface="Times New Roman" pitchFamily="18" charset="0"/>
                <a:cs typeface="Times New Roman" pitchFamily="18" charset="0"/>
              </a:rPr>
              <a:t> ( balon Ruben, pipă </a:t>
            </a:r>
          </a:p>
          <a:p>
            <a:pPr marL="0" indent="0">
              <a:buNone/>
            </a:pPr>
            <a:r>
              <a:rPr lang="ro-RO" sz="2800" dirty="0" smtClean="0">
                <a:latin typeface="Times New Roman" pitchFamily="18" charset="0"/>
                <a:cs typeface="Times New Roman" pitchFamily="18" charset="0"/>
              </a:rPr>
              <a:t>Guedel)</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şi defibrilatorul</a:t>
            </a:r>
            <a:r>
              <a:rPr lang="vi-VN" sz="2800" dirty="0" smtClean="0">
                <a:latin typeface="Times New Roman" pitchFamily="18" charset="0"/>
                <a:cs typeface="Times New Roman" pitchFamily="18" charset="0"/>
              </a:rPr>
              <a:t>.</a:t>
            </a:r>
            <a:endParaRPr lang="ro-RO" sz="2800" dirty="0" smtClean="0">
              <a:latin typeface="Times New Roman" pitchFamily="18" charset="0"/>
              <a:cs typeface="Times New Roman" pitchFamily="18" charset="0"/>
            </a:endParaRPr>
          </a:p>
          <a:p>
            <a:pPr marL="0" indent="0">
              <a:buNone/>
            </a:pPr>
            <a:endParaRPr lang="ro-RO" sz="2800" dirty="0" smtClean="0">
              <a:latin typeface="Times New Roman" pitchFamily="18" charset="0"/>
              <a:cs typeface="Times New Roman" pitchFamily="18" charset="0"/>
            </a:endParaRPr>
          </a:p>
          <a:p>
            <a:pPr algn="ctr"/>
            <a:r>
              <a:rPr lang="vi-VN" sz="2800" dirty="0" smtClean="0">
                <a:latin typeface="Times New Roman" pitchFamily="18" charset="0"/>
                <a:cs typeface="Times New Roman" pitchFamily="18" charset="0"/>
              </a:rPr>
              <a:t> </a:t>
            </a:r>
            <a:r>
              <a:rPr lang="vi-VN" sz="2800" i="1" dirty="0">
                <a:solidFill>
                  <a:srgbClr val="FF0000"/>
                </a:solidFill>
                <a:latin typeface="Times New Roman" pitchFamily="18" charset="0"/>
                <a:cs typeface="Times New Roman" pitchFamily="18" charset="0"/>
              </a:rPr>
              <a:t>Dacă este prezentă doar o persoană, aceasta înseamnă că trebuie să părăsescă pentru moment victima pentru a da </a:t>
            </a:r>
            <a:r>
              <a:rPr lang="vi-VN" sz="2800" i="1" dirty="0" smtClean="0">
                <a:solidFill>
                  <a:srgbClr val="FF0000"/>
                </a:solidFill>
                <a:latin typeface="Times New Roman" pitchFamily="18" charset="0"/>
                <a:cs typeface="Times New Roman" pitchFamily="18" charset="0"/>
              </a:rPr>
              <a:t>alerta</a:t>
            </a:r>
            <a:r>
              <a:rPr lang="ro-RO" sz="2800" i="1" dirty="0" smtClean="0">
                <a:solidFill>
                  <a:srgbClr val="FF0000"/>
                </a:solidFill>
                <a:latin typeface="Times New Roman" pitchFamily="18" charset="0"/>
                <a:cs typeface="Times New Roman" pitchFamily="18" charset="0"/>
              </a:rPr>
              <a:t>!</a:t>
            </a:r>
            <a:endParaRPr lang="vi-VN" sz="2800" i="1" dirty="0">
              <a:solidFill>
                <a:srgbClr val="FF0000"/>
              </a:solidFill>
              <a:latin typeface="Times New Roman" pitchFamily="18" charset="0"/>
              <a:cs typeface="Times New Roman" pitchFamily="18" charset="0"/>
            </a:endParaRPr>
          </a:p>
          <a:p>
            <a:r>
              <a:rPr lang="vi-VN" sz="2800" dirty="0" smtClean="0">
                <a:latin typeface="Times New Roman" pitchFamily="18" charset="0"/>
                <a:cs typeface="Times New Roman" pitchFamily="18" charset="0"/>
              </a:rPr>
              <a:t>Efectuaţi </a:t>
            </a:r>
            <a:r>
              <a:rPr lang="vi-VN" sz="2800" dirty="0">
                <a:latin typeface="Times New Roman" pitchFamily="18" charset="0"/>
                <a:cs typeface="Times New Roman" pitchFamily="18" charset="0"/>
              </a:rPr>
              <a:t>30 de compresii toracice urmate de 2 </a:t>
            </a:r>
            <a:r>
              <a:rPr lang="vi-VN" sz="2800" dirty="0" smtClean="0">
                <a:latin typeface="Times New Roman" pitchFamily="18" charset="0"/>
                <a:cs typeface="Times New Roman" pitchFamily="18" charset="0"/>
              </a:rPr>
              <a:t>ventilaţii</a:t>
            </a:r>
            <a:r>
              <a:rPr lang="ro-RO" sz="2800" dirty="0" smtClean="0">
                <a:latin typeface="Times New Roman" pitchFamily="18" charset="0"/>
                <a:cs typeface="Times New Roman" pitchFamily="18" charset="0"/>
              </a:rPr>
              <a:t> pe mască și balon +/- oxigen ( 10 ventilații/min)</a:t>
            </a:r>
            <a:endParaRPr lang="vi-VN" sz="2800" dirty="0">
              <a:latin typeface="Times New Roman" pitchFamily="18" charset="0"/>
              <a:cs typeface="Times New Roman" pitchFamily="18" charset="0"/>
            </a:endParaRPr>
          </a:p>
          <a:p>
            <a:r>
              <a:rPr lang="vi-VN" sz="2800" dirty="0" smtClean="0">
                <a:latin typeface="Times New Roman" pitchFamily="18" charset="0"/>
                <a:cs typeface="Times New Roman" pitchFamily="18" charset="0"/>
              </a:rPr>
              <a:t>Scurtaţi </a:t>
            </a:r>
            <a:r>
              <a:rPr lang="vi-VN" sz="2800" dirty="0">
                <a:latin typeface="Times New Roman" pitchFamily="18" charset="0"/>
                <a:cs typeface="Times New Roman" pitchFamily="18" charset="0"/>
              </a:rPr>
              <a:t>întreruperile şi asiguraţi compresii toracice de calitate. </a:t>
            </a:r>
            <a:r>
              <a:rPr lang="vi-VN" sz="2800" dirty="0" smtClean="0">
                <a:latin typeface="Times New Roman" pitchFamily="18" charset="0"/>
                <a:cs typeface="Times New Roman" pitchFamily="18" charset="0"/>
              </a:rPr>
              <a:t>încercaţi </a:t>
            </a:r>
            <a:r>
              <a:rPr lang="vi-VN" sz="2800" dirty="0">
                <a:latin typeface="Times New Roman" pitchFamily="18" charset="0"/>
                <a:cs typeface="Times New Roman" pitchFamily="18" charset="0"/>
              </a:rPr>
              <a:t>să schimbaţi persoana care le efectuează la fiecare 2 minute.</a:t>
            </a:r>
          </a:p>
          <a:p>
            <a:endParaRPr lang="en-US" sz="28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48343"/>
            <a:ext cx="2819400"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1196975" y="2046024"/>
            <a:ext cx="609600" cy="121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614640"/>
            <a:ext cx="663575" cy="19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1943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a:solidFill>
                  <a:srgbClr val="FF0000"/>
                </a:solidFill>
              </a:rPr>
              <a:t>RCR ÎN SPITAL</a:t>
            </a:r>
            <a:endParaRPr lang="en-US" dirty="0"/>
          </a:p>
        </p:txBody>
      </p:sp>
      <p:sp>
        <p:nvSpPr>
          <p:cNvPr id="3" name="Content Placeholder 2"/>
          <p:cNvSpPr>
            <a:spLocks noGrp="1"/>
          </p:cNvSpPr>
          <p:nvPr>
            <p:ph sz="quarter" idx="1"/>
          </p:nvPr>
        </p:nvSpPr>
        <p:spPr/>
        <p:txBody>
          <a:bodyPr>
            <a:normAutofit fontScale="92500" lnSpcReduction="10000"/>
          </a:bodyPr>
          <a:lstStyle/>
          <a:p>
            <a:pPr marL="0" indent="0" algn="ctr">
              <a:buNone/>
            </a:pPr>
            <a:r>
              <a:rPr lang="ro-RO" b="1" dirty="0" smtClean="0">
                <a:solidFill>
                  <a:srgbClr val="FF0000"/>
                </a:solidFill>
                <a:latin typeface="Times New Roman" pitchFamily="18" charset="0"/>
                <a:cs typeface="Times New Roman" pitchFamily="18" charset="0"/>
              </a:rPr>
              <a:t>Concomitent</a:t>
            </a:r>
            <a:r>
              <a:rPr lang="ro-RO" dirty="0" smtClean="0">
                <a:latin typeface="Times New Roman" pitchFamily="18" charset="0"/>
                <a:cs typeface="Times New Roman" pitchFamily="18" charset="0"/>
              </a:rPr>
              <a:t>- pe măsura completării echipei- se încep măsurile de suport avansat (SVA)</a:t>
            </a:r>
          </a:p>
          <a:p>
            <a:r>
              <a:rPr lang="ro-RO" dirty="0" smtClean="0">
                <a:latin typeface="Times New Roman" pitchFamily="18" charset="0"/>
                <a:cs typeface="Times New Roman" pitchFamily="18" charset="0"/>
              </a:rPr>
              <a:t>Abord venos</a:t>
            </a:r>
          </a:p>
          <a:p>
            <a:pPr marL="0" indent="0">
              <a:buNone/>
            </a:pPr>
            <a:endParaRPr lang="ro-RO" dirty="0" smtClean="0">
              <a:latin typeface="Times New Roman" pitchFamily="18" charset="0"/>
              <a:cs typeface="Times New Roman" pitchFamily="18" charset="0"/>
            </a:endParaRPr>
          </a:p>
          <a:p>
            <a:r>
              <a:rPr lang="ro-RO" dirty="0" smtClean="0">
                <a:latin typeface="Times New Roman" pitchFamily="18" charset="0"/>
                <a:cs typeface="Times New Roman" pitchFamily="18" charset="0"/>
              </a:rPr>
              <a:t>Pregătirea și administrarea perfuziei (sol. izotone până la determinarea cauzelor SCR)</a:t>
            </a:r>
          </a:p>
          <a:p>
            <a:pPr marL="0" indent="0">
              <a:buNone/>
            </a:pPr>
            <a:endParaRPr lang="ro-RO" dirty="0" smtClean="0">
              <a:latin typeface="Times New Roman" pitchFamily="18" charset="0"/>
              <a:cs typeface="Times New Roman" pitchFamily="18" charset="0"/>
            </a:endParaRPr>
          </a:p>
          <a:p>
            <a:r>
              <a:rPr lang="ro-RO" dirty="0" smtClean="0">
                <a:latin typeface="Times New Roman" pitchFamily="18" charset="0"/>
                <a:cs typeface="Times New Roman" pitchFamily="18" charset="0"/>
              </a:rPr>
              <a:t>Pregătirea medicației pentru resuscitare</a:t>
            </a:r>
          </a:p>
          <a:p>
            <a:pPr marL="0" indent="0">
              <a:buNone/>
            </a:pPr>
            <a:r>
              <a:rPr lang="ro-RO" dirty="0">
                <a:latin typeface="Times New Roman" pitchFamily="18" charset="0"/>
                <a:cs typeface="Times New Roman" pitchFamily="18" charset="0"/>
              </a:rPr>
              <a:t> </a:t>
            </a:r>
            <a:r>
              <a:rPr lang="ro-RO" dirty="0" smtClean="0">
                <a:latin typeface="Times New Roman" pitchFamily="18" charset="0"/>
                <a:cs typeface="Times New Roman" pitchFamily="18" charset="0"/>
              </a:rPr>
              <a:t>         </a:t>
            </a:r>
          </a:p>
          <a:p>
            <a:r>
              <a:rPr lang="ro-RO" dirty="0" smtClean="0">
                <a:latin typeface="Times New Roman" pitchFamily="18" charset="0"/>
                <a:cs typeface="Times New Roman" pitchFamily="18" charset="0"/>
              </a:rPr>
              <a:t>Pregătirea IOT</a:t>
            </a:r>
          </a:p>
          <a:p>
            <a:pPr marL="0" indent="0">
              <a:buNone/>
            </a:pPr>
            <a:endParaRPr lang="ro-RO" dirty="0" smtClean="0">
              <a:latin typeface="Times New Roman" pitchFamily="18" charset="0"/>
              <a:cs typeface="Times New Roman" pitchFamily="18" charset="0"/>
            </a:endParaRPr>
          </a:p>
          <a:p>
            <a:r>
              <a:rPr lang="ro-RO" dirty="0" smtClean="0">
                <a:latin typeface="Times New Roman" pitchFamily="18" charset="0"/>
                <a:cs typeface="Times New Roman" pitchFamily="18" charset="0"/>
              </a:rPr>
              <a:t>IOT – personal antrenat și cu experiență în domeniu ( 30 sec)</a:t>
            </a: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2816225"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4664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rgbClr val="FF0000"/>
                </a:solidFill>
              </a:rPr>
              <a:t>Echipa de resuscitare</a:t>
            </a:r>
            <a:endParaRPr lang="en-US" b="1" dirty="0">
              <a:solidFill>
                <a:srgbClr val="FF0000"/>
              </a:solidFill>
            </a:endParaRPr>
          </a:p>
        </p:txBody>
      </p:sp>
      <p:pic>
        <p:nvPicPr>
          <p:cNvPr id="4" name="Picture 2"/>
          <p:cNvPicPr>
            <a:picLocks noGrp="1" noChangeAspect="1" noChangeArrowheads="1"/>
          </p:cNvPicPr>
          <p:nvPr>
            <p:ph sz="quarter" idx="1"/>
          </p:nvPr>
        </p:nvPicPr>
        <p:blipFill>
          <a:blip r:embed="rId2"/>
          <a:srcRect/>
          <a:stretch>
            <a:fillRect/>
          </a:stretch>
        </p:blipFill>
        <p:spPr>
          <a:xfrm>
            <a:off x="609600" y="1143000"/>
            <a:ext cx="7772400" cy="5105400"/>
          </a:xfr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157236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rgbClr val="FF0000"/>
                </a:solidFill>
              </a:rPr>
              <a:t>Echipa de resuscitare</a:t>
            </a:r>
            <a:endParaRPr lang="en-US" b="1" dirty="0">
              <a:solidFill>
                <a:srgbClr val="FF0000"/>
              </a:solidFill>
            </a:endParaRPr>
          </a:p>
        </p:txBody>
      </p:sp>
      <p:sp>
        <p:nvSpPr>
          <p:cNvPr id="3" name="Content Placeholder 2"/>
          <p:cNvSpPr>
            <a:spLocks noGrp="1"/>
          </p:cNvSpPr>
          <p:nvPr>
            <p:ph sz="quarter" idx="1"/>
          </p:nvPr>
        </p:nvSpPr>
        <p:spPr/>
        <p:style>
          <a:lnRef idx="2">
            <a:schemeClr val="dk1"/>
          </a:lnRef>
          <a:fillRef idx="1">
            <a:schemeClr val="lt1"/>
          </a:fillRef>
          <a:effectRef idx="0">
            <a:schemeClr val="dk1"/>
          </a:effectRef>
          <a:fontRef idx="minor">
            <a:schemeClr val="dk1"/>
          </a:fontRef>
        </p:style>
        <p:txBody>
          <a:bodyPr/>
          <a:lstStyle/>
          <a:p>
            <a:pPr>
              <a:buFont typeface="Wingdings" pitchFamily="2" charset="2"/>
              <a:buChar char="Ø"/>
              <a:defRPr/>
            </a:pPr>
            <a:r>
              <a:rPr lang="vi-VN" dirty="0">
                <a:latin typeface="+mj-lt"/>
              </a:rPr>
              <a:t>Chiar daca echipa are mai puțin de 6 persoane, toate aceste roluri </a:t>
            </a:r>
            <a:r>
              <a:rPr lang="vi-VN" dirty="0" smtClean="0">
                <a:latin typeface="+mj-lt"/>
              </a:rPr>
              <a:t>trebuie</a:t>
            </a:r>
            <a:r>
              <a:rPr lang="ro-RO" dirty="0" smtClean="0">
                <a:latin typeface="+mj-lt"/>
              </a:rPr>
              <a:t>sc</a:t>
            </a:r>
            <a:r>
              <a:rPr lang="vi-VN" dirty="0" smtClean="0">
                <a:latin typeface="+mj-lt"/>
              </a:rPr>
              <a:t> îndeplinite</a:t>
            </a:r>
            <a:r>
              <a:rPr lang="ro-RO" dirty="0" smtClean="0">
                <a:latin typeface="+mj-lt"/>
              </a:rPr>
              <a:t>!</a:t>
            </a:r>
          </a:p>
          <a:p>
            <a:pPr marL="0" indent="0">
              <a:buNone/>
              <a:defRPr/>
            </a:pPr>
            <a:endParaRPr lang="vi-VN" dirty="0">
              <a:latin typeface="+mj-lt"/>
            </a:endParaRPr>
          </a:p>
          <a:p>
            <a:pPr>
              <a:buFont typeface="Wingdings" pitchFamily="2" charset="2"/>
              <a:buChar char="Ø"/>
              <a:defRPr/>
            </a:pPr>
            <a:r>
              <a:rPr lang="vi-VN" dirty="0" smtClean="0">
                <a:latin typeface="+mj-lt"/>
              </a:rPr>
              <a:t>Roluri</a:t>
            </a:r>
            <a:r>
              <a:rPr lang="ro-RO" dirty="0" smtClean="0">
                <a:latin typeface="+mj-lt"/>
              </a:rPr>
              <a:t>le</a:t>
            </a:r>
            <a:r>
              <a:rPr lang="vi-VN" dirty="0" smtClean="0">
                <a:latin typeface="+mj-lt"/>
              </a:rPr>
              <a:t> </a:t>
            </a:r>
            <a:r>
              <a:rPr lang="vi-VN" dirty="0">
                <a:latin typeface="+mj-lt"/>
              </a:rPr>
              <a:t>stabilite funcție de pregătirea profesională, experiență, </a:t>
            </a:r>
            <a:r>
              <a:rPr lang="vi-VN" dirty="0" smtClean="0">
                <a:latin typeface="+mj-lt"/>
              </a:rPr>
              <a:t>competență</a:t>
            </a:r>
            <a:r>
              <a:rPr lang="ro-RO" dirty="0" smtClean="0">
                <a:latin typeface="+mj-lt"/>
              </a:rPr>
              <a:t>!</a:t>
            </a:r>
          </a:p>
          <a:p>
            <a:pPr marL="0" indent="0">
              <a:buNone/>
              <a:defRPr/>
            </a:pPr>
            <a:endParaRPr lang="vi-VN" dirty="0">
              <a:latin typeface="+mj-lt"/>
            </a:endParaRPr>
          </a:p>
          <a:p>
            <a:pPr>
              <a:buFont typeface="Wingdings" pitchFamily="2" charset="2"/>
              <a:buChar char="Ø"/>
              <a:defRPr/>
            </a:pPr>
            <a:r>
              <a:rPr lang="vi-VN" dirty="0">
                <a:latin typeface="+mj-lt"/>
              </a:rPr>
              <a:t>Dacă membrii echipei nu sunt capabili să îndeplinească roluri sau sarcini desemnate, sunt obligați să anunțe conducătorul </a:t>
            </a:r>
            <a:r>
              <a:rPr lang="vi-VN" dirty="0" smtClean="0">
                <a:latin typeface="+mj-lt"/>
              </a:rPr>
              <a:t>echipei</a:t>
            </a:r>
            <a:r>
              <a:rPr lang="ro-RO" dirty="0" smtClean="0">
                <a:latin typeface="+mj-lt"/>
              </a:rPr>
              <a:t>!</a:t>
            </a:r>
            <a:endParaRPr lang="vi-VN" dirty="0">
              <a:latin typeface="+mj-lt"/>
            </a:endParaRPr>
          </a:p>
          <a:p>
            <a:pPr>
              <a:buFont typeface="Wingdings" pitchFamily="2" charset="2"/>
              <a:buChar char="Ø"/>
            </a:pPr>
            <a:endParaRPr lang="en-US" dirty="0">
              <a:latin typeface="+mj-lt"/>
            </a:endParaRPr>
          </a:p>
        </p:txBody>
      </p:sp>
    </p:spTree>
    <p:extLst>
      <p:ext uri="{BB962C8B-B14F-4D97-AF65-F5344CB8AC3E}">
        <p14:creationId xmlns:p14="http://schemas.microsoft.com/office/powerpoint/2010/main" val="25791418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rgbClr val="FF0000"/>
                </a:solidFill>
              </a:rPr>
              <a:t>Echipa de resuscitare</a:t>
            </a:r>
            <a:endParaRPr lang="en-US" b="1" dirty="0">
              <a:solidFill>
                <a:srgbClr val="FF0000"/>
              </a:solidFill>
            </a:endParaRPr>
          </a:p>
        </p:txBody>
      </p:sp>
      <p:sp>
        <p:nvSpPr>
          <p:cNvPr id="3" name="Content Placeholder 2"/>
          <p:cNvSpPr>
            <a:spLocks noGrp="1"/>
          </p:cNvSpPr>
          <p:nvPr>
            <p:ph sz="quarter" idx="1"/>
          </p:nvPr>
        </p:nvSpPr>
        <p:spPr/>
        <p:style>
          <a:lnRef idx="2">
            <a:schemeClr val="dk1"/>
          </a:lnRef>
          <a:fillRef idx="1">
            <a:schemeClr val="lt1"/>
          </a:fillRef>
          <a:effectRef idx="0">
            <a:schemeClr val="dk1"/>
          </a:effectRef>
          <a:fontRef idx="minor">
            <a:schemeClr val="dk1"/>
          </a:fontRef>
        </p:style>
        <p:txBody>
          <a:bodyPr/>
          <a:lstStyle/>
          <a:p>
            <a:pPr marL="91440" indent="-91440">
              <a:buFont typeface="Tw Cen MT" panose="020B0602020104020603" pitchFamily="34" charset="0"/>
              <a:buChar char=" "/>
              <a:defRPr/>
            </a:pPr>
            <a:r>
              <a:rPr lang="vi-VN" dirty="0"/>
              <a:t>Mesajele se transmit</a:t>
            </a:r>
          </a:p>
          <a:p>
            <a:pPr>
              <a:buFont typeface="Wingdings" pitchFamily="2" charset="2"/>
              <a:buChar char="Ø"/>
              <a:defRPr/>
            </a:pPr>
            <a:r>
              <a:rPr lang="vi-VN" dirty="0" smtClean="0"/>
              <a:t>clar</a:t>
            </a:r>
            <a:endParaRPr lang="vi-VN" dirty="0"/>
          </a:p>
          <a:p>
            <a:pPr>
              <a:buFont typeface="Wingdings" pitchFamily="2" charset="2"/>
              <a:buChar char="Ø"/>
              <a:defRPr/>
            </a:pPr>
            <a:r>
              <a:rPr lang="vi-VN" dirty="0" smtClean="0"/>
              <a:t>cu </a:t>
            </a:r>
            <a:r>
              <a:rPr lang="vi-VN" dirty="0"/>
              <a:t>calm</a:t>
            </a:r>
          </a:p>
          <a:p>
            <a:pPr>
              <a:buFont typeface="Wingdings" pitchFamily="2" charset="2"/>
              <a:buChar char="Ø"/>
              <a:defRPr/>
            </a:pPr>
            <a:r>
              <a:rPr lang="vi-VN" dirty="0" smtClean="0"/>
              <a:t>suficient </a:t>
            </a:r>
            <a:r>
              <a:rPr lang="vi-VN" dirty="0"/>
              <a:t>de tare ca să fie înțelese, fără a striga sau țipa</a:t>
            </a:r>
          </a:p>
          <a:p>
            <a:pPr>
              <a:buFont typeface="Wingdings" pitchFamily="2" charset="2"/>
              <a:buChar char="Ø"/>
              <a:defRPr/>
            </a:pPr>
            <a:r>
              <a:rPr lang="vi-VN" dirty="0" smtClean="0"/>
              <a:t>vorbește </a:t>
            </a:r>
            <a:r>
              <a:rPr lang="vi-VN" dirty="0"/>
              <a:t>o singură persoană</a:t>
            </a:r>
          </a:p>
          <a:p>
            <a:pPr>
              <a:buFont typeface="Wingdings" pitchFamily="2" charset="2"/>
              <a:buChar char="Ø"/>
              <a:defRPr/>
            </a:pPr>
            <a:r>
              <a:rPr lang="vi-VN" dirty="0" smtClean="0"/>
              <a:t>membrii echipei </a:t>
            </a:r>
            <a:r>
              <a:rPr lang="vi-VN" dirty="0"/>
              <a:t>confirmă ordinele primite prin reprtarea lor și vor solicita ionformații suplimentare când există dubii sau ambiguități</a:t>
            </a:r>
          </a:p>
          <a:p>
            <a:endParaRPr lang="en-US" dirty="0"/>
          </a:p>
        </p:txBody>
      </p:sp>
    </p:spTree>
    <p:extLst>
      <p:ext uri="{BB962C8B-B14F-4D97-AF65-F5344CB8AC3E}">
        <p14:creationId xmlns:p14="http://schemas.microsoft.com/office/powerpoint/2010/main" val="21073741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rgbClr val="FF0000"/>
                </a:solidFill>
              </a:rPr>
              <a:t>Echipa de resuscitare</a:t>
            </a:r>
            <a:endParaRPr lang="en-US" b="1" dirty="0">
              <a:solidFill>
                <a:srgbClr val="FF0000"/>
              </a:solidFill>
            </a:endParaRPr>
          </a:p>
        </p:txBody>
      </p:sp>
      <p:sp>
        <p:nvSpPr>
          <p:cNvPr id="3" name="Content Placeholder 2"/>
          <p:cNvSpPr>
            <a:spLocks noGrp="1"/>
          </p:cNvSpPr>
          <p:nvPr>
            <p:ph sz="quarter" idx="1"/>
          </p:nvPr>
        </p:nvSpPr>
        <p:spPr/>
        <p:style>
          <a:lnRef idx="2">
            <a:schemeClr val="dk1"/>
          </a:lnRef>
          <a:fillRef idx="1">
            <a:schemeClr val="lt1"/>
          </a:fillRef>
          <a:effectRef idx="0">
            <a:schemeClr val="dk1"/>
          </a:effectRef>
          <a:fontRef idx="minor">
            <a:schemeClr val="dk1"/>
          </a:fontRef>
        </p:style>
        <p:txBody>
          <a:bodyPr/>
          <a:lstStyle/>
          <a:p>
            <a:pPr marL="91440" indent="-91440">
              <a:buFont typeface="Tw Cen MT" panose="020B0602020104020603" pitchFamily="34" charset="0"/>
              <a:buChar char=" "/>
              <a:defRPr/>
            </a:pPr>
            <a:r>
              <a:rPr lang="vi-VN" dirty="0"/>
              <a:t>Erorile nu vor fi acceptate sau ignorate (intervenții constructive):</a:t>
            </a:r>
          </a:p>
          <a:p>
            <a:pPr>
              <a:buFont typeface="Wingdings" pitchFamily="2" charset="2"/>
              <a:buChar char="Ø"/>
              <a:defRPr/>
            </a:pPr>
            <a:r>
              <a:rPr lang="vi-VN" dirty="0">
                <a:solidFill>
                  <a:srgbClr val="FF0000"/>
                </a:solidFill>
              </a:rPr>
              <a:t>MCE </a:t>
            </a:r>
            <a:r>
              <a:rPr lang="vi-VN" dirty="0" smtClean="0">
                <a:solidFill>
                  <a:srgbClr val="FF0000"/>
                </a:solidFill>
              </a:rPr>
              <a:t>ineficient</a:t>
            </a:r>
            <a:endParaRPr lang="ro-RO" dirty="0" smtClean="0">
              <a:solidFill>
                <a:srgbClr val="FF0000"/>
              </a:solidFill>
            </a:endParaRPr>
          </a:p>
          <a:p>
            <a:pPr marL="0" indent="0">
              <a:buNone/>
              <a:defRPr/>
            </a:pPr>
            <a:endParaRPr lang="vi-VN" dirty="0">
              <a:solidFill>
                <a:srgbClr val="FF0000"/>
              </a:solidFill>
            </a:endParaRPr>
          </a:p>
          <a:p>
            <a:pPr>
              <a:buFont typeface="Wingdings" pitchFamily="2" charset="2"/>
              <a:buChar char="Ø"/>
              <a:defRPr/>
            </a:pPr>
            <a:r>
              <a:rPr lang="vi-VN" dirty="0">
                <a:solidFill>
                  <a:srgbClr val="FF0000"/>
                </a:solidFill>
              </a:rPr>
              <a:t>Nu execută sarcinile </a:t>
            </a:r>
            <a:r>
              <a:rPr lang="vi-VN" dirty="0" smtClean="0">
                <a:solidFill>
                  <a:srgbClr val="FF0000"/>
                </a:solidFill>
              </a:rPr>
              <a:t>desemnate</a:t>
            </a:r>
            <a:endParaRPr lang="ro-RO" dirty="0" smtClean="0">
              <a:solidFill>
                <a:srgbClr val="FF0000"/>
              </a:solidFill>
            </a:endParaRPr>
          </a:p>
          <a:p>
            <a:pPr marL="0" indent="0">
              <a:buNone/>
              <a:defRPr/>
            </a:pPr>
            <a:endParaRPr lang="vi-VN" dirty="0">
              <a:solidFill>
                <a:srgbClr val="FF0000"/>
              </a:solidFill>
            </a:endParaRPr>
          </a:p>
          <a:p>
            <a:pPr marL="0" indent="0">
              <a:buNone/>
              <a:defRPr/>
            </a:pPr>
            <a:r>
              <a:rPr lang="ro-RO" dirty="0" smtClean="0">
                <a:solidFill>
                  <a:srgbClr val="FF0000"/>
                </a:solidFill>
              </a:rPr>
              <a:t>   </a:t>
            </a:r>
            <a:r>
              <a:rPr lang="vi-VN" dirty="0" smtClean="0">
                <a:solidFill>
                  <a:schemeClr val="tx1"/>
                </a:solidFill>
              </a:rPr>
              <a:t>Erorile </a:t>
            </a:r>
            <a:r>
              <a:rPr lang="vi-VN" dirty="0">
                <a:solidFill>
                  <a:schemeClr val="tx1"/>
                </a:solidFill>
              </a:rPr>
              <a:t>se discută la </a:t>
            </a:r>
            <a:r>
              <a:rPr lang="vi-VN" dirty="0" smtClean="0">
                <a:solidFill>
                  <a:schemeClr val="tx1"/>
                </a:solidFill>
              </a:rPr>
              <a:t>final</a:t>
            </a:r>
            <a:r>
              <a:rPr lang="ro-RO" dirty="0" smtClean="0">
                <a:solidFill>
                  <a:schemeClr val="tx1"/>
                </a:solidFill>
              </a:rPr>
              <a:t>, nu în timpul resuscitării!!</a:t>
            </a:r>
            <a:endParaRPr lang="vi-VN" dirty="0">
              <a:solidFill>
                <a:schemeClr val="tx1"/>
              </a:solidFill>
            </a:endParaRPr>
          </a:p>
          <a:p>
            <a:pPr>
              <a:buFont typeface="Wingdings" pitchFamily="2" charset="2"/>
              <a:buChar char="Ø"/>
            </a:pPr>
            <a:endParaRPr lang="en-US" dirty="0">
              <a:solidFill>
                <a:srgbClr val="FF0000"/>
              </a:solidFill>
            </a:endParaRPr>
          </a:p>
        </p:txBody>
      </p:sp>
    </p:spTree>
    <p:extLst>
      <p:ext uri="{BB962C8B-B14F-4D97-AF65-F5344CB8AC3E}">
        <p14:creationId xmlns:p14="http://schemas.microsoft.com/office/powerpoint/2010/main" val="27739051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b="1" i="1" dirty="0" smtClean="0"/>
              <a:t>Despre defibrilare</a:t>
            </a:r>
            <a:endParaRPr lang="ro-RO" b="1" i="1" dirty="0"/>
          </a:p>
        </p:txBody>
      </p:sp>
      <p:sp>
        <p:nvSpPr>
          <p:cNvPr id="3" name="Content Placeholder 2"/>
          <p:cNvSpPr>
            <a:spLocks noGrp="1"/>
          </p:cNvSpPr>
          <p:nvPr>
            <p:ph sz="quarter" idx="1"/>
          </p:nvPr>
        </p:nvSpPr>
        <p:spPr>
          <a:xfrm>
            <a:off x="457200" y="1447801"/>
            <a:ext cx="7696201" cy="4724400"/>
          </a:xfrm>
        </p:spPr>
        <p:txBody>
          <a:bodyPr>
            <a:normAutofit/>
          </a:bodyPr>
          <a:lstStyle/>
          <a:p>
            <a:pPr>
              <a:buFont typeface="Wingdings" panose="05000000000000000000" pitchFamily="2" charset="2"/>
              <a:buChar char="Ø"/>
            </a:pPr>
            <a:r>
              <a:rPr kumimoji="1" lang="ro-RO" altLang="ro-RO" i="1" dirty="0">
                <a:effectLst>
                  <a:outerShdw blurRad="38100" dist="38100" dir="2700000" algn="tl">
                    <a:srgbClr val="FFFFFF"/>
                  </a:outerShdw>
                </a:effectLst>
                <a:latin typeface="Verdana" panose="020B0604030504040204" pitchFamily="34" charset="0"/>
              </a:rPr>
              <a:t>Termen utilizat pentru a desemna livrarea </a:t>
            </a:r>
            <a:r>
              <a:rPr kumimoji="1" lang="ro-RO" altLang="ro-RO" i="1" dirty="0">
                <a:solidFill>
                  <a:schemeClr val="folHlink"/>
                </a:solidFill>
                <a:effectLst>
                  <a:outerShdw blurRad="38100" dist="38100" dir="2700000" algn="tl">
                    <a:srgbClr val="000000"/>
                  </a:outerShdw>
                </a:effectLst>
                <a:latin typeface="Verdana" panose="020B0604030504040204" pitchFamily="34" charset="0"/>
              </a:rPr>
              <a:t>nesincronizată</a:t>
            </a:r>
            <a:r>
              <a:rPr kumimoji="1" lang="ro-RO" altLang="ro-RO" i="1" dirty="0">
                <a:effectLst>
                  <a:outerShdw blurRad="38100" dist="38100" dir="2700000" algn="tl">
                    <a:srgbClr val="FFFFFF"/>
                  </a:outerShdw>
                </a:effectLst>
                <a:latin typeface="Verdana" panose="020B0604030504040204" pitchFamily="34" charset="0"/>
              </a:rPr>
              <a:t> cu</a:t>
            </a:r>
            <a:r>
              <a:rPr kumimoji="1" lang="en-US" altLang="ro-RO" i="1" dirty="0">
                <a:effectLst>
                  <a:outerShdw blurRad="38100" dist="38100" dir="2700000" algn="tl">
                    <a:srgbClr val="FFFFFF"/>
                  </a:outerShdw>
                </a:effectLst>
                <a:latin typeface="Verdana" panose="020B0604030504040204" pitchFamily="34" charset="0"/>
              </a:rPr>
              <a:t> </a:t>
            </a:r>
            <a:r>
              <a:rPr kumimoji="1" lang="ro-RO" altLang="ro-RO" i="1" dirty="0">
                <a:effectLst>
                  <a:outerShdw blurRad="38100" dist="38100" dir="2700000" algn="tl">
                    <a:srgbClr val="FFFFFF"/>
                  </a:outerShdw>
                </a:effectLst>
                <a:latin typeface="Verdana" panose="020B0604030504040204" pitchFamily="34" charset="0"/>
              </a:rPr>
              <a:t>complexul QRS a unui şoc electric.</a:t>
            </a:r>
            <a:endParaRPr kumimoji="1" lang="en-US" altLang="ro-RO" i="1" dirty="0">
              <a:effectLst>
                <a:outerShdw blurRad="38100" dist="38100" dir="2700000" algn="tl">
                  <a:srgbClr val="FFFFFF"/>
                </a:outerShdw>
              </a:effectLst>
              <a:latin typeface="Verdana" panose="020B0604030504040204" pitchFamily="34" charset="0"/>
            </a:endParaRPr>
          </a:p>
          <a:p>
            <a:pPr>
              <a:buFont typeface="Wingdings" panose="05000000000000000000" pitchFamily="2" charset="2"/>
              <a:buChar char="Ø"/>
            </a:pPr>
            <a:endParaRPr kumimoji="1" lang="en-US" altLang="ro-RO" i="1" dirty="0">
              <a:effectLst>
                <a:outerShdw blurRad="38100" dist="38100" dir="2700000" algn="tl">
                  <a:srgbClr val="FFFFFF"/>
                </a:outerShdw>
              </a:effectLst>
              <a:latin typeface="Verdana" panose="020B0604030504040204" pitchFamily="34" charset="0"/>
            </a:endParaRPr>
          </a:p>
          <a:p>
            <a:pPr>
              <a:buFont typeface="Wingdings" panose="05000000000000000000" pitchFamily="2" charset="2"/>
              <a:buChar char="Ø"/>
            </a:pPr>
            <a:r>
              <a:rPr kumimoji="1" lang="ro-RO" altLang="ro-RO" b="1" i="1" dirty="0">
                <a:effectLst>
                  <a:outerShdw blurRad="38100" dist="38100" dir="2700000" algn="tl">
                    <a:srgbClr val="FFFFFF"/>
                  </a:outerShdw>
                </a:effectLst>
                <a:latin typeface="Verdana" panose="020B0604030504040204" pitchFamily="34" charset="0"/>
              </a:rPr>
              <a:t> </a:t>
            </a:r>
            <a:r>
              <a:rPr kumimoji="1" lang="en-US" altLang="ro-RO" b="1" i="1" dirty="0">
                <a:effectLst>
                  <a:outerShdw blurRad="38100" dist="38100" dir="2700000" algn="tl">
                    <a:srgbClr val="FFFFFF"/>
                  </a:outerShdw>
                </a:effectLst>
                <a:latin typeface="Verdana" panose="020B0604030504040204" pitchFamily="34" charset="0"/>
              </a:rPr>
              <a:t>DEA</a:t>
            </a:r>
            <a:r>
              <a:rPr kumimoji="1" lang="en-US" altLang="ro-RO" i="1" dirty="0">
                <a:effectLst>
                  <a:outerShdw blurRad="38100" dist="38100" dir="2700000" algn="tl">
                    <a:srgbClr val="FFFFFF"/>
                  </a:outerShdw>
                </a:effectLst>
                <a:latin typeface="Verdana" panose="020B0604030504040204" pitchFamily="34" charset="0"/>
              </a:rPr>
              <a:t>  </a:t>
            </a:r>
            <a:r>
              <a:rPr kumimoji="1" lang="ro-RO" altLang="ro-RO" i="1" dirty="0">
                <a:effectLst>
                  <a:outerShdw blurRad="38100" dist="38100" dir="2700000" algn="tl">
                    <a:srgbClr val="FFFFFF"/>
                  </a:outerShdw>
                </a:effectLst>
                <a:latin typeface="Verdana" panose="020B0604030504040204" pitchFamily="34" charset="0"/>
              </a:rPr>
              <a:t> </a:t>
            </a:r>
            <a:r>
              <a:rPr kumimoji="1" lang="ro-RO" altLang="ro-RO" i="1" dirty="0" smtClean="0">
                <a:effectLst>
                  <a:outerShdw blurRad="38100" dist="38100" dir="2700000" algn="tl">
                    <a:srgbClr val="FFFFFF"/>
                  </a:outerShdw>
                </a:effectLst>
                <a:latin typeface="Verdana" panose="020B0604030504040204" pitchFamily="34" charset="0"/>
              </a:rPr>
              <a:t>     </a:t>
            </a:r>
            <a:r>
              <a:rPr kumimoji="1" lang="en-US" altLang="ro-RO" i="1" dirty="0">
                <a:effectLst>
                  <a:outerShdw blurRad="38100" dist="38100" dir="2700000" algn="tl">
                    <a:srgbClr val="FFFFFF"/>
                  </a:outerShdw>
                </a:effectLst>
                <a:latin typeface="Verdana" panose="020B0604030504040204" pitchFamily="34" charset="0"/>
              </a:rPr>
              <a:t>parte integrant</a:t>
            </a:r>
            <a:r>
              <a:rPr kumimoji="1" lang="ro-RO" altLang="ro-RO" i="1" dirty="0">
                <a:effectLst>
                  <a:outerShdw blurRad="38100" dist="38100" dir="2700000" algn="tl">
                    <a:srgbClr val="FFFFFF"/>
                  </a:outerShdw>
                </a:effectLst>
                <a:latin typeface="Verdana" panose="020B0604030504040204" pitchFamily="34" charset="0"/>
              </a:rPr>
              <a:t>ă a suportului vital bazal (majoritatea opririlor cardiace fiind sau transformându-se la un moment dat în FV, a </a:t>
            </a:r>
            <a:r>
              <a:rPr kumimoji="1" lang="ro-RO" altLang="ro-RO" i="1" dirty="0" smtClean="0">
                <a:effectLst>
                  <a:outerShdw blurRad="38100" dist="38100" dir="2700000" algn="tl">
                    <a:srgbClr val="FFFFFF"/>
                  </a:outerShdw>
                </a:effectLst>
                <a:latin typeface="Verdana" panose="020B0604030504040204" pitchFamily="34" charset="0"/>
              </a:rPr>
              <a:t>carei </a:t>
            </a:r>
            <a:r>
              <a:rPr kumimoji="1" lang="ro-RO" altLang="ro-RO" i="1" dirty="0">
                <a:effectLst>
                  <a:outerShdw blurRad="38100" dist="38100" dir="2700000" algn="tl">
                    <a:srgbClr val="FFFFFF"/>
                  </a:outerShdw>
                </a:effectLst>
                <a:latin typeface="Verdana" panose="020B0604030504040204" pitchFamily="34" charset="0"/>
              </a:rPr>
              <a:t>tratament de elecţie este defibrilarea )</a:t>
            </a:r>
          </a:p>
          <a:p>
            <a:pPr>
              <a:buFont typeface="Wingdings" panose="05000000000000000000" pitchFamily="2" charset="2"/>
              <a:buChar char="Ø"/>
            </a:pPr>
            <a:endParaRPr kumimoji="1" lang="ro-RO" altLang="ro-RO" i="1" dirty="0">
              <a:effectLst>
                <a:outerShdw blurRad="38100" dist="38100" dir="2700000" algn="tl">
                  <a:srgbClr val="FFFFFF"/>
                </a:outerShdw>
              </a:effectLst>
              <a:latin typeface="Verdana" panose="020B0604030504040204" pitchFamily="34" charset="0"/>
            </a:endParaRPr>
          </a:p>
          <a:p>
            <a:pPr>
              <a:buFont typeface="Wingdings" panose="05000000000000000000" pitchFamily="2" charset="2"/>
              <a:buChar char="Ø"/>
            </a:pPr>
            <a:endParaRPr lang="ro-RO" dirty="0"/>
          </a:p>
        </p:txBody>
      </p:sp>
      <p:sp>
        <p:nvSpPr>
          <p:cNvPr id="4" name="AutoShape 8"/>
          <p:cNvSpPr>
            <a:spLocks noChangeArrowheads="1"/>
          </p:cNvSpPr>
          <p:nvPr/>
        </p:nvSpPr>
        <p:spPr bwMode="auto">
          <a:xfrm>
            <a:off x="1828800" y="3298030"/>
            <a:ext cx="793750" cy="217487"/>
          </a:xfrm>
          <a:prstGeom prst="rightArrow">
            <a:avLst>
              <a:gd name="adj1" fmla="val 50000"/>
              <a:gd name="adj2" fmla="val 91241"/>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n w="9525" algn="ctr">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flatTx/>
          </a:bodyPr>
          <a:lstStyle/>
          <a:p>
            <a:endParaRPr lang="ro-RO"/>
          </a:p>
        </p:txBody>
      </p:sp>
    </p:spTree>
    <p:extLst>
      <p:ext uri="{BB962C8B-B14F-4D97-AF65-F5344CB8AC3E}">
        <p14:creationId xmlns:p14="http://schemas.microsoft.com/office/powerpoint/2010/main" val="28209760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457200"/>
            <a:ext cx="3962400" cy="762000"/>
          </a:xfrm>
        </p:spPr>
        <p:txBody>
          <a:bodyPr>
            <a:normAutofit fontScale="90000"/>
          </a:bodyPr>
          <a:lstStyle/>
          <a:p>
            <a:r>
              <a:rPr lang="ro-RO" b="1" i="1" dirty="0"/>
              <a:t>Despre defibrilare</a:t>
            </a:r>
          </a:p>
        </p:txBody>
      </p:sp>
      <p:sp>
        <p:nvSpPr>
          <p:cNvPr id="3" name="Content Placeholder 2"/>
          <p:cNvSpPr>
            <a:spLocks noGrp="1"/>
          </p:cNvSpPr>
          <p:nvPr>
            <p:ph sz="quarter" idx="1"/>
          </p:nvPr>
        </p:nvSpPr>
        <p:spPr>
          <a:xfrm>
            <a:off x="228600" y="1676401"/>
            <a:ext cx="5105401" cy="4063628"/>
          </a:xfrm>
        </p:spPr>
        <p:txBody>
          <a:bodyPr>
            <a:normAutofit fontScale="92500" lnSpcReduction="10000"/>
          </a:bodyPr>
          <a:lstStyle/>
          <a:p>
            <a:pPr marL="0" indent="0">
              <a:buNone/>
            </a:pPr>
            <a:r>
              <a:rPr lang="ro-RO" b="1" i="1" dirty="0" smtClean="0">
                <a:latin typeface="Times New Roman" pitchFamily="18" charset="0"/>
                <a:cs typeface="Times New Roman" pitchFamily="18" charset="0"/>
              </a:rPr>
              <a:t>Defibrilatoare</a:t>
            </a:r>
          </a:p>
          <a:p>
            <a:pPr>
              <a:buFont typeface="Wingdings" pitchFamily="2" charset="2"/>
              <a:buChar char="ü"/>
            </a:pPr>
            <a:r>
              <a:rPr lang="ro-RO" dirty="0" smtClean="0">
                <a:solidFill>
                  <a:srgbClr val="0070C0"/>
                </a:solidFill>
                <a:latin typeface="Times New Roman" pitchFamily="18" charset="0"/>
                <a:cs typeface="Times New Roman" pitchFamily="18" charset="0"/>
              </a:rPr>
              <a:t>Automate</a:t>
            </a:r>
            <a:r>
              <a:rPr lang="ro-RO" dirty="0" smtClean="0">
                <a:latin typeface="Times New Roman" pitchFamily="18" charset="0"/>
                <a:cs typeface="Times New Roman" pitchFamily="18" charset="0"/>
              </a:rPr>
              <a:t> – competență și pentru asistent medical, paramedici</a:t>
            </a:r>
          </a:p>
          <a:p>
            <a:pPr>
              <a:buFont typeface="Wingdings" pitchFamily="2" charset="2"/>
              <a:buChar char="ü"/>
            </a:pPr>
            <a:r>
              <a:rPr lang="ro-RO" dirty="0" smtClean="0">
                <a:solidFill>
                  <a:srgbClr val="0070C0"/>
                </a:solidFill>
                <a:latin typeface="Times New Roman" pitchFamily="18" charset="0"/>
                <a:cs typeface="Times New Roman" pitchFamily="18" charset="0"/>
              </a:rPr>
              <a:t>Semiautomate</a:t>
            </a:r>
            <a:r>
              <a:rPr lang="ro-RO" dirty="0" smtClean="0">
                <a:latin typeface="Times New Roman" pitchFamily="18" charset="0"/>
                <a:cs typeface="Times New Roman" pitchFamily="18" charset="0"/>
              </a:rPr>
              <a:t>- competență pentru asistent medical</a:t>
            </a:r>
          </a:p>
          <a:p>
            <a:pPr>
              <a:buFont typeface="Wingdings" pitchFamily="2" charset="2"/>
              <a:buChar char="ü"/>
            </a:pPr>
            <a:r>
              <a:rPr lang="ro-RO" dirty="0" smtClean="0">
                <a:solidFill>
                  <a:srgbClr val="0070C0"/>
                </a:solidFill>
                <a:latin typeface="Times New Roman" pitchFamily="18" charset="0"/>
                <a:cs typeface="Times New Roman" pitchFamily="18" charset="0"/>
              </a:rPr>
              <a:t>Manuale</a:t>
            </a:r>
            <a:r>
              <a:rPr lang="ro-RO" dirty="0" smtClean="0">
                <a:latin typeface="Times New Roman" pitchFamily="18" charset="0"/>
                <a:cs typeface="Times New Roman" pitchFamily="18" charset="0"/>
              </a:rPr>
              <a:t> – competență medic</a:t>
            </a:r>
          </a:p>
          <a:p>
            <a:pPr marL="0" indent="0">
              <a:buNone/>
            </a:pPr>
            <a:r>
              <a:rPr lang="ro-RO" b="1" i="1" dirty="0" smtClean="0">
                <a:latin typeface="Times New Roman" pitchFamily="18" charset="0"/>
                <a:cs typeface="Times New Roman" pitchFamily="18" charset="0"/>
              </a:rPr>
              <a:t>Poziția padelelor/patch-urilor</a:t>
            </a:r>
          </a:p>
          <a:p>
            <a:pPr>
              <a:buFont typeface="Wingdings" pitchFamily="2" charset="2"/>
              <a:buChar char="ü"/>
            </a:pPr>
            <a:r>
              <a:rPr lang="ro-RO" dirty="0" smtClean="0">
                <a:latin typeface="Times New Roman" pitchFamily="18" charset="0"/>
                <a:cs typeface="Times New Roman" pitchFamily="18" charset="0"/>
              </a:rPr>
              <a:t>Clasic</a:t>
            </a:r>
          </a:p>
          <a:p>
            <a:pPr>
              <a:buFont typeface="Wingdings" pitchFamily="2" charset="2"/>
              <a:buChar char="ü"/>
            </a:pPr>
            <a:r>
              <a:rPr lang="ro-RO" dirty="0" smtClean="0">
                <a:latin typeface="Times New Roman" pitchFamily="18" charset="0"/>
                <a:cs typeface="Times New Roman" pitchFamily="18" charset="0"/>
              </a:rPr>
              <a:t>Bi-axilar</a:t>
            </a:r>
          </a:p>
          <a:p>
            <a:pPr>
              <a:buFont typeface="Wingdings" pitchFamily="2" charset="2"/>
              <a:buChar char="ü"/>
            </a:pPr>
            <a:r>
              <a:rPr lang="ro-RO" dirty="0" smtClean="0">
                <a:latin typeface="Times New Roman" pitchFamily="18" charset="0"/>
                <a:cs typeface="Times New Roman" pitchFamily="18" charset="0"/>
              </a:rPr>
              <a:t>Antero-posterior</a:t>
            </a:r>
          </a:p>
        </p:txBody>
      </p:sp>
      <p:pic>
        <p:nvPicPr>
          <p:cNvPr id="5" name="Picture 4"/>
          <p:cNvPicPr>
            <a:picLocks noChangeAspect="1"/>
          </p:cNvPicPr>
          <p:nvPr/>
        </p:nvPicPr>
        <p:blipFill>
          <a:blip r:embed="rId2"/>
          <a:stretch>
            <a:fillRect/>
          </a:stretch>
        </p:blipFill>
        <p:spPr>
          <a:xfrm>
            <a:off x="4876800" y="300119"/>
            <a:ext cx="3926164" cy="2517866"/>
          </a:xfrm>
          <a:prstGeom prst="rect">
            <a:avLst/>
          </a:prstGeom>
        </p:spPr>
      </p:pic>
      <p:pic>
        <p:nvPicPr>
          <p:cNvPr id="6" name="Picture 5"/>
          <p:cNvPicPr>
            <a:picLocks noChangeAspect="1"/>
          </p:cNvPicPr>
          <p:nvPr/>
        </p:nvPicPr>
        <p:blipFill>
          <a:blip r:embed="rId3"/>
          <a:stretch>
            <a:fillRect/>
          </a:stretch>
        </p:blipFill>
        <p:spPr>
          <a:xfrm>
            <a:off x="5984377" y="2606187"/>
            <a:ext cx="2792210" cy="3603048"/>
          </a:xfrm>
          <a:prstGeom prst="rect">
            <a:avLst/>
          </a:prstGeom>
        </p:spPr>
      </p:pic>
    </p:spTree>
    <p:extLst>
      <p:ext uri="{BB962C8B-B14F-4D97-AF65-F5344CB8AC3E}">
        <p14:creationId xmlns:p14="http://schemas.microsoft.com/office/powerpoint/2010/main" val="2838432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914400" y="2276475"/>
            <a:ext cx="768985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o-RO" altLang="ro-RO" sz="2800" b="1" i="1" dirty="0"/>
              <a:t>Oprire primar cardiacă</a:t>
            </a:r>
            <a:r>
              <a:rPr lang="en-US" altLang="ro-RO" sz="2400" dirty="0"/>
              <a:t>          </a:t>
            </a:r>
          </a:p>
          <a:p>
            <a:pPr eaLnBrk="1" hangingPunct="1"/>
            <a:r>
              <a:rPr lang="en-US" altLang="ro-RO" sz="2400" dirty="0"/>
              <a:t>        </a:t>
            </a:r>
          </a:p>
          <a:p>
            <a:pPr eaLnBrk="1" hangingPunct="1"/>
            <a:r>
              <a:rPr lang="en-US" altLang="ro-RO" sz="2400" i="1" dirty="0">
                <a:effectLst>
                  <a:outerShdw blurRad="38100" dist="38100" dir="2700000" algn="tl">
                    <a:srgbClr val="C0C0C0"/>
                  </a:outerShdw>
                </a:effectLst>
              </a:rPr>
              <a:t>  </a:t>
            </a:r>
            <a:r>
              <a:rPr lang="ro-RO" altLang="ro-RO" sz="2400" i="1" dirty="0">
                <a:effectLst>
                  <a:outerShdw blurRad="38100" dist="38100" dir="2700000" algn="tl">
                    <a:srgbClr val="C0C0C0"/>
                  </a:outerShdw>
                </a:effectLst>
              </a:rPr>
              <a:t>oprire respiratorie</a:t>
            </a:r>
            <a:r>
              <a:rPr lang="en-US" altLang="ro-RO" sz="2400" i="1" dirty="0">
                <a:effectLst>
                  <a:outerShdw blurRad="38100" dist="38100" dir="2700000" algn="tl">
                    <a:srgbClr val="C0C0C0"/>
                  </a:outerShdw>
                </a:effectLst>
              </a:rPr>
              <a:t> </a:t>
            </a:r>
            <a:r>
              <a:rPr lang="ro-RO" altLang="ro-RO" sz="2400" i="1" dirty="0">
                <a:effectLst>
                  <a:outerShdw blurRad="38100" dist="38100" dir="2700000" algn="tl">
                    <a:srgbClr val="C0C0C0"/>
                  </a:outerShdw>
                </a:effectLst>
              </a:rPr>
              <a:t>secundară</a:t>
            </a:r>
          </a:p>
          <a:p>
            <a:pPr eaLnBrk="1" hangingPunct="1"/>
            <a:r>
              <a:rPr lang="ro-RO" altLang="ro-RO" sz="2400" i="1" dirty="0">
                <a:effectLst>
                  <a:outerShdw blurRad="38100" dist="38100" dir="2700000" algn="tl">
                    <a:srgbClr val="C0C0C0"/>
                  </a:outerShdw>
                </a:effectLst>
              </a:rPr>
              <a:t>                             </a:t>
            </a:r>
            <a:r>
              <a:rPr lang="en-US" altLang="ro-RO" sz="2400" i="1" dirty="0">
                <a:effectLst>
                  <a:outerShdw blurRad="38100" dist="38100" dir="2700000" algn="tl">
                    <a:srgbClr val="C0C0C0"/>
                  </a:outerShdw>
                </a:effectLst>
              </a:rPr>
              <a:t>( 30-60 sec)</a:t>
            </a:r>
          </a:p>
          <a:p>
            <a:pPr eaLnBrk="1" hangingPunct="1"/>
            <a:endParaRPr lang="en-US" altLang="ro-RO" sz="2400" i="1" dirty="0">
              <a:effectLst>
                <a:outerShdw blurRad="38100" dist="38100" dir="2700000" algn="tl">
                  <a:srgbClr val="C0C0C0"/>
                </a:outerShdw>
              </a:effectLst>
            </a:endParaRPr>
          </a:p>
          <a:p>
            <a:pPr eaLnBrk="1" hangingPunct="1"/>
            <a:r>
              <a:rPr lang="ro-RO" altLang="ro-RO" sz="2800" b="1" i="1" dirty="0"/>
              <a:t>Oprire respiratorie primară</a:t>
            </a:r>
            <a:r>
              <a:rPr lang="ro-RO" altLang="ro-RO" sz="2400" dirty="0"/>
              <a:t> </a:t>
            </a:r>
            <a:r>
              <a:rPr lang="en-US" altLang="ro-RO" sz="2400" dirty="0"/>
              <a:t> </a:t>
            </a:r>
          </a:p>
          <a:p>
            <a:pPr eaLnBrk="1" hangingPunct="1"/>
            <a:r>
              <a:rPr lang="en-US" altLang="ro-RO" sz="2400" dirty="0"/>
              <a:t>           </a:t>
            </a:r>
            <a:endParaRPr lang="ro-RO" altLang="ro-RO" sz="2400" dirty="0"/>
          </a:p>
          <a:p>
            <a:pPr eaLnBrk="1" hangingPunct="1"/>
            <a:endParaRPr lang="en-US" altLang="ro-RO" sz="2400" dirty="0"/>
          </a:p>
          <a:p>
            <a:pPr eaLnBrk="1" hangingPunct="1"/>
            <a:r>
              <a:rPr lang="ro-RO" altLang="ro-RO" sz="2400" i="1" dirty="0">
                <a:effectLst>
                  <a:outerShdw blurRad="38100" dist="38100" dir="2700000" algn="tl">
                    <a:srgbClr val="C0C0C0"/>
                  </a:outerShdw>
                </a:effectLst>
              </a:rPr>
              <a:t>         oprire cardiacă secundară</a:t>
            </a:r>
          </a:p>
          <a:p>
            <a:pPr eaLnBrk="1" hangingPunct="1"/>
            <a:r>
              <a:rPr lang="en-US" altLang="ro-RO" sz="2400" i="1" dirty="0">
                <a:effectLst>
                  <a:outerShdw blurRad="38100" dist="38100" dir="2700000" algn="tl">
                    <a:srgbClr val="C0C0C0"/>
                  </a:outerShdw>
                </a:effectLst>
              </a:rPr>
              <a:t> </a:t>
            </a:r>
            <a:r>
              <a:rPr lang="ro-RO" altLang="ro-RO" sz="2400" i="1" dirty="0">
                <a:effectLst>
                  <a:outerShdw blurRad="38100" dist="38100" dir="2700000" algn="tl">
                    <a:srgbClr val="C0C0C0"/>
                  </a:outerShdw>
                </a:effectLst>
              </a:rPr>
              <a:t>		            </a:t>
            </a:r>
            <a:r>
              <a:rPr lang="en-US" altLang="ro-RO" sz="2400" i="1" dirty="0">
                <a:effectLst>
                  <a:outerShdw blurRad="38100" dist="38100" dir="2700000" algn="tl">
                    <a:srgbClr val="C0C0C0"/>
                  </a:outerShdw>
                </a:effectLst>
              </a:rPr>
              <a:t>(1-20  min)</a:t>
            </a:r>
          </a:p>
          <a:p>
            <a:pPr eaLnBrk="1" hangingPunct="1">
              <a:spcBef>
                <a:spcPct val="50000"/>
              </a:spcBef>
            </a:pPr>
            <a:endParaRPr lang="en-US" altLang="ro-RO" sz="2400" dirty="0"/>
          </a:p>
        </p:txBody>
      </p:sp>
      <p:sp>
        <p:nvSpPr>
          <p:cNvPr id="12291" name="AutoShape 5"/>
          <p:cNvSpPr>
            <a:spLocks noChangeArrowheads="1"/>
          </p:cNvSpPr>
          <p:nvPr/>
        </p:nvSpPr>
        <p:spPr bwMode="auto">
          <a:xfrm>
            <a:off x="5724525" y="2492375"/>
            <a:ext cx="720725" cy="1008063"/>
          </a:xfrm>
          <a:prstGeom prst="curvedLeftArrow">
            <a:avLst>
              <a:gd name="adj1" fmla="val 27974"/>
              <a:gd name="adj2" fmla="val 5594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ro-RO"/>
          </a:p>
        </p:txBody>
      </p:sp>
      <p:sp>
        <p:nvSpPr>
          <p:cNvPr id="12292" name="AutoShape 6"/>
          <p:cNvSpPr>
            <a:spLocks noChangeArrowheads="1"/>
          </p:cNvSpPr>
          <p:nvPr/>
        </p:nvSpPr>
        <p:spPr bwMode="auto">
          <a:xfrm>
            <a:off x="6156325" y="4365625"/>
            <a:ext cx="647700" cy="1511300"/>
          </a:xfrm>
          <a:prstGeom prst="curvedLeftArrow">
            <a:avLst>
              <a:gd name="adj1" fmla="val 46667"/>
              <a:gd name="adj2" fmla="val 9333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ro-RO"/>
          </a:p>
        </p:txBody>
      </p:sp>
    </p:spTree>
    <p:extLst>
      <p:ext uri="{BB962C8B-B14F-4D97-AF65-F5344CB8AC3E}">
        <p14:creationId xmlns:p14="http://schemas.microsoft.com/office/powerpoint/2010/main" val="37835779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smtClean="0">
                <a:latin typeface="Times New Roman" pitchFamily="18" charset="0"/>
                <a:cs typeface="Times New Roman" pitchFamily="18" charset="0"/>
              </a:rPr>
              <a:t>Siguranța defibrilării</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457200" y="1752600"/>
            <a:ext cx="8229600" cy="4404360"/>
          </a:xfrm>
        </p:spPr>
        <p:txBody>
          <a:bodyPr>
            <a:normAutofit/>
          </a:bodyPr>
          <a:lstStyle/>
          <a:p>
            <a:r>
              <a:rPr lang="ro-RO" sz="2800" dirty="0" smtClean="0">
                <a:latin typeface="Times New Roman" pitchFamily="18" charset="0"/>
                <a:cs typeface="Times New Roman" pitchFamily="18" charset="0"/>
              </a:rPr>
              <a:t>Apă și alte elemente conductoare</a:t>
            </a:r>
          </a:p>
          <a:p>
            <a:r>
              <a:rPr lang="ro-RO" sz="2800" dirty="0" smtClean="0">
                <a:latin typeface="Times New Roman" pitchFamily="18" charset="0"/>
                <a:cs typeface="Times New Roman" pitchFamily="18" charset="0"/>
              </a:rPr>
              <a:t>Dispozitive de oxigenoterapie – 1 m</a:t>
            </a:r>
          </a:p>
          <a:p>
            <a:r>
              <a:rPr lang="ro-RO" sz="2800" dirty="0" smtClean="0">
                <a:latin typeface="Times New Roman" pitchFamily="18" charset="0"/>
                <a:cs typeface="Times New Roman" pitchFamily="18" charset="0"/>
              </a:rPr>
              <a:t>Stimulatoare cardiace – la 10 cm</a:t>
            </a:r>
          </a:p>
          <a:p>
            <a:r>
              <a:rPr lang="ro-RO" sz="2800" dirty="0" smtClean="0">
                <a:latin typeface="Times New Roman" pitchFamily="18" charset="0"/>
                <a:cs typeface="Times New Roman" pitchFamily="18" charset="0"/>
              </a:rPr>
              <a:t>Asigurăm zona:   </a:t>
            </a:r>
            <a:r>
              <a:rPr lang="ro-RO" sz="2800" dirty="0" smtClean="0">
                <a:solidFill>
                  <a:srgbClr val="FF0000"/>
                </a:solidFill>
                <a:latin typeface="Times New Roman" pitchFamily="18" charset="0"/>
                <a:cs typeface="Times New Roman" pitchFamily="18" charset="0"/>
              </a:rPr>
              <a:t>Atenție, defibrilez!</a:t>
            </a:r>
          </a:p>
          <a:p>
            <a:r>
              <a:rPr lang="ro-RO" sz="2800" dirty="0" smtClean="0">
                <a:solidFill>
                  <a:schemeClr val="tx1"/>
                </a:solidFill>
                <a:latin typeface="Times New Roman" pitchFamily="18" charset="0"/>
                <a:cs typeface="Times New Roman" pitchFamily="18" charset="0"/>
              </a:rPr>
              <a:t>În lipsa patch-urilor pediatrice pot fi folosite cele de adult </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870593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sp>
        <p:nvSpPr>
          <p:cNvPr id="3" name="Content Placeholder 2"/>
          <p:cNvSpPr>
            <a:spLocks noGrp="1"/>
          </p:cNvSpPr>
          <p:nvPr>
            <p:ph sz="quarter" idx="1"/>
          </p:nvPr>
        </p:nvSpPr>
        <p:spPr/>
        <p:txBody>
          <a:bodyPr/>
          <a:lstStyle/>
          <a:p>
            <a:endParaRPr lang="ro-RO" dirty="0"/>
          </a:p>
        </p:txBody>
      </p:sp>
      <p:pic>
        <p:nvPicPr>
          <p:cNvPr id="4" name="Picture 4" descr="biphasic_fig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652463"/>
            <a:ext cx="8135937" cy="544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502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684213" y="1447800"/>
            <a:ext cx="7559675" cy="4801314"/>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algn="ctr"/>
            <a:endParaRPr kumimoji="1" lang="en-US" altLang="ro-RO" dirty="0">
              <a:solidFill>
                <a:srgbClr val="F93811"/>
              </a:solidFill>
              <a:effectLst>
                <a:outerShdw blurRad="38100" dist="38100" dir="2700000" algn="tl">
                  <a:srgbClr val="000000"/>
                </a:outerShdw>
              </a:effectLst>
              <a:latin typeface="Verdana" panose="020B0604030504040204" pitchFamily="34" charset="0"/>
            </a:endParaRPr>
          </a:p>
          <a:p>
            <a:pPr algn="ctr"/>
            <a:endParaRPr kumimoji="1" lang="ro-RO" altLang="ro-RO" dirty="0">
              <a:solidFill>
                <a:srgbClr val="F93811"/>
              </a:solidFill>
              <a:effectLst>
                <a:outerShdw blurRad="38100" dist="38100" dir="2700000" algn="tl">
                  <a:srgbClr val="000000"/>
                </a:outerShdw>
              </a:effectLst>
              <a:latin typeface="Verdana" panose="020B0604030504040204" pitchFamily="34" charset="0"/>
            </a:endParaRPr>
          </a:p>
          <a:p>
            <a:pPr lvl="1"/>
            <a:r>
              <a:rPr kumimoji="1" lang="ro-RO" altLang="ro-RO" sz="2400" dirty="0">
                <a:latin typeface="Verdana" panose="020B0604030504040204" pitchFamily="34" charset="0"/>
              </a:rPr>
              <a:t>A doua/prima fază a RCR;</a:t>
            </a:r>
            <a:endParaRPr kumimoji="1" lang="en-US" altLang="ro-RO" sz="2400" dirty="0">
              <a:latin typeface="Verdana" panose="020B0604030504040204" pitchFamily="34" charset="0"/>
            </a:endParaRPr>
          </a:p>
          <a:p>
            <a:pPr lvl="1"/>
            <a:endParaRPr kumimoji="1" lang="ro-RO" altLang="ro-RO" dirty="0">
              <a:effectLst>
                <a:outerShdw blurRad="38100" dist="38100" dir="2700000" algn="tl">
                  <a:srgbClr val="FFFFFF"/>
                </a:outerShdw>
              </a:effectLst>
              <a:latin typeface="Verdana" panose="020B0604030504040204" pitchFamily="34" charset="0"/>
            </a:endParaRPr>
          </a:p>
          <a:p>
            <a:pPr lvl="1"/>
            <a:r>
              <a:rPr kumimoji="1" lang="ro-RO" altLang="ro-RO" sz="2400" dirty="0">
                <a:effectLst>
                  <a:outerShdw blurRad="38100" dist="38100" dir="2700000" algn="tl">
                    <a:srgbClr val="FFFFFF"/>
                  </a:outerShdw>
                </a:effectLst>
                <a:latin typeface="Verdana" panose="020B0604030504040204" pitchFamily="34" charset="0"/>
              </a:rPr>
              <a:t>Are ca scop:</a:t>
            </a:r>
            <a:endParaRPr kumimoji="1" lang="en-US" altLang="ro-RO" sz="2400" dirty="0">
              <a:effectLst>
                <a:outerShdw blurRad="38100" dist="38100" dir="2700000" algn="tl">
                  <a:srgbClr val="FFFFFF"/>
                </a:outerShdw>
              </a:effectLst>
              <a:latin typeface="Verdana" panose="020B0604030504040204" pitchFamily="34" charset="0"/>
            </a:endParaRPr>
          </a:p>
          <a:p>
            <a:pPr lvl="1"/>
            <a:endParaRPr kumimoji="1" lang="ro-RO" altLang="ro-RO" dirty="0">
              <a:effectLst>
                <a:outerShdw blurRad="38100" dist="38100" dir="2700000" algn="tl">
                  <a:srgbClr val="FFFFFF"/>
                </a:outerShdw>
              </a:effectLst>
              <a:latin typeface="Verdana" panose="020B0604030504040204" pitchFamily="34" charset="0"/>
            </a:endParaRPr>
          </a:p>
          <a:p>
            <a:pPr lvl="2">
              <a:buFontTx/>
              <a:buChar char="•"/>
            </a:pPr>
            <a:r>
              <a:rPr kumimoji="1" lang="en-US" altLang="ro-RO" i="1" dirty="0">
                <a:effectLst>
                  <a:outerShdw blurRad="38100" dist="38100" dir="2700000" algn="tl">
                    <a:srgbClr val="FFFFFF"/>
                  </a:outerShdw>
                </a:effectLst>
                <a:latin typeface="Verdana" panose="020B0604030504040204" pitchFamily="34" charset="0"/>
              </a:rPr>
              <a:t> </a:t>
            </a:r>
            <a:r>
              <a:rPr kumimoji="1" lang="ro-RO" altLang="ro-RO" i="1" dirty="0">
                <a:effectLst>
                  <a:outerShdw blurRad="38100" dist="38100" dir="2700000" algn="tl">
                    <a:srgbClr val="FFFFFF"/>
                  </a:outerShdw>
                </a:effectLst>
                <a:latin typeface="Verdana" panose="020B0604030504040204" pitchFamily="34" charset="0"/>
              </a:rPr>
              <a:t>Păstrarea funcţiei organelor vitale;</a:t>
            </a:r>
          </a:p>
          <a:p>
            <a:pPr lvl="2">
              <a:buFontTx/>
              <a:buChar char="•"/>
            </a:pPr>
            <a:r>
              <a:rPr kumimoji="1" lang="en-US" altLang="ro-RO" i="1" dirty="0">
                <a:effectLst>
                  <a:outerShdw blurRad="38100" dist="38100" dir="2700000" algn="tl">
                    <a:srgbClr val="FFFFFF"/>
                  </a:outerShdw>
                </a:effectLst>
                <a:latin typeface="Verdana" panose="020B0604030504040204" pitchFamily="34" charset="0"/>
              </a:rPr>
              <a:t> </a:t>
            </a:r>
            <a:r>
              <a:rPr kumimoji="1" lang="ro-RO" altLang="ro-RO" i="1" dirty="0" smtClean="0">
                <a:effectLst>
                  <a:outerShdw blurRad="38100" dist="38100" dir="2700000" algn="tl">
                    <a:srgbClr val="FFFFFF"/>
                  </a:outerShdw>
                </a:effectLst>
                <a:latin typeface="Verdana" panose="020B0604030504040204" pitchFamily="34" charset="0"/>
              </a:rPr>
              <a:t>Reluarea </a:t>
            </a:r>
            <a:r>
              <a:rPr kumimoji="1" lang="ro-RO" altLang="ro-RO" i="1" dirty="0">
                <a:effectLst>
                  <a:outerShdw blurRad="38100" dist="38100" dir="2700000" algn="tl">
                    <a:srgbClr val="FFFFFF"/>
                  </a:outerShdw>
                </a:effectLst>
                <a:latin typeface="Verdana" panose="020B0604030504040204" pitchFamily="34" charset="0"/>
              </a:rPr>
              <a:t>circulaţiei spontane;</a:t>
            </a:r>
          </a:p>
          <a:p>
            <a:pPr lvl="2">
              <a:buFontTx/>
              <a:buChar char="•"/>
            </a:pPr>
            <a:r>
              <a:rPr kumimoji="1" lang="en-US" altLang="ro-RO" i="1" dirty="0">
                <a:effectLst>
                  <a:outerShdw blurRad="38100" dist="38100" dir="2700000" algn="tl">
                    <a:srgbClr val="FFFFFF"/>
                  </a:outerShdw>
                </a:effectLst>
                <a:latin typeface="Verdana" panose="020B0604030504040204" pitchFamily="34" charset="0"/>
              </a:rPr>
              <a:t> </a:t>
            </a:r>
            <a:r>
              <a:rPr kumimoji="1" lang="ro-RO" altLang="ro-RO" i="1" dirty="0">
                <a:effectLst>
                  <a:outerShdw blurRad="38100" dist="38100" dir="2700000" algn="tl">
                    <a:srgbClr val="FFFFFF"/>
                  </a:outerShdw>
                </a:effectLst>
                <a:latin typeface="Verdana" panose="020B0604030504040204" pitchFamily="34" charset="0"/>
              </a:rPr>
              <a:t>Stabilizarea postresuscitare;</a:t>
            </a:r>
          </a:p>
          <a:p>
            <a:pPr lvl="2">
              <a:buFontTx/>
              <a:buChar char="•"/>
            </a:pPr>
            <a:r>
              <a:rPr kumimoji="1" lang="en-US" altLang="ro-RO" i="1" dirty="0">
                <a:effectLst>
                  <a:outerShdw blurRad="38100" dist="38100" dir="2700000" algn="tl">
                    <a:srgbClr val="FFFFFF"/>
                  </a:outerShdw>
                </a:effectLst>
                <a:latin typeface="Verdana" panose="020B0604030504040204" pitchFamily="34" charset="0"/>
              </a:rPr>
              <a:t> </a:t>
            </a:r>
            <a:r>
              <a:rPr kumimoji="1" lang="ro-RO" altLang="ro-RO" i="1" dirty="0">
                <a:effectLst>
                  <a:outerShdw blurRad="38100" dist="38100" dir="2700000" algn="tl">
                    <a:srgbClr val="FFFFFF"/>
                  </a:outerShdw>
                </a:effectLst>
                <a:latin typeface="Verdana" panose="020B0604030504040204" pitchFamily="34" charset="0"/>
              </a:rPr>
              <a:t>Protecţia cerebrală postresuscitare;</a:t>
            </a:r>
            <a:endParaRPr kumimoji="1" lang="en-US" altLang="ro-RO" i="1" dirty="0">
              <a:effectLst>
                <a:outerShdw blurRad="38100" dist="38100" dir="2700000" algn="tl">
                  <a:srgbClr val="FFFFFF"/>
                </a:outerShdw>
              </a:effectLst>
              <a:latin typeface="Verdana" panose="020B0604030504040204" pitchFamily="34" charset="0"/>
            </a:endParaRPr>
          </a:p>
          <a:p>
            <a:pPr lvl="2">
              <a:buFontTx/>
              <a:buChar char="•"/>
            </a:pPr>
            <a:endParaRPr kumimoji="1" lang="ro-RO" altLang="ro-RO" i="1" dirty="0">
              <a:effectLst>
                <a:outerShdw blurRad="38100" dist="38100" dir="2700000" algn="tl">
                  <a:srgbClr val="FFFFFF"/>
                </a:outerShdw>
              </a:effectLst>
              <a:latin typeface="Verdana" panose="020B0604030504040204" pitchFamily="34" charset="0"/>
            </a:endParaRPr>
          </a:p>
          <a:p>
            <a:pPr lvl="1"/>
            <a:r>
              <a:rPr kumimoji="1" lang="en-US" altLang="ro-RO" i="1" dirty="0">
                <a:effectLst>
                  <a:outerShdw blurRad="38100" dist="38100" dir="2700000" algn="tl">
                    <a:srgbClr val="FFFFFF"/>
                  </a:outerShdw>
                </a:effectLst>
                <a:latin typeface="Verdana" panose="020B0604030504040204" pitchFamily="34" charset="0"/>
              </a:rPr>
              <a:t> </a:t>
            </a:r>
            <a:r>
              <a:rPr kumimoji="1" lang="ro-RO" altLang="ro-RO" sz="2400" dirty="0">
                <a:effectLst>
                  <a:outerShdw blurRad="38100" dist="38100" dir="2700000" algn="tl">
                    <a:srgbClr val="FFFFFF"/>
                  </a:outerShdw>
                </a:effectLst>
                <a:latin typeface="Verdana" panose="020B0604030504040204" pitchFamily="34" charset="0"/>
              </a:rPr>
              <a:t>Se practică cu</a:t>
            </a:r>
            <a:r>
              <a:rPr kumimoji="1" lang="en-US" altLang="ro-RO" sz="2400" dirty="0">
                <a:effectLst>
                  <a:outerShdw blurRad="38100" dist="38100" dir="2700000" algn="tl">
                    <a:srgbClr val="FFFFFF"/>
                  </a:outerShdw>
                </a:effectLst>
                <a:latin typeface="Verdana" panose="020B0604030504040204" pitchFamily="34" charset="0"/>
              </a:rPr>
              <a:t>:</a:t>
            </a:r>
            <a:r>
              <a:rPr kumimoji="1" lang="ro-RO" altLang="ro-RO" sz="2400" dirty="0">
                <a:effectLst>
                  <a:outerShdw blurRad="38100" dist="38100" dir="2700000" algn="tl">
                    <a:srgbClr val="FFFFFF"/>
                  </a:outerShdw>
                </a:effectLst>
                <a:latin typeface="Verdana" panose="020B0604030504040204" pitchFamily="34" charset="0"/>
              </a:rPr>
              <a:t> </a:t>
            </a:r>
            <a:r>
              <a:rPr kumimoji="1" lang="en-US" altLang="ro-RO" sz="2400" dirty="0">
                <a:effectLst>
                  <a:outerShdw blurRad="38100" dist="38100" dir="2700000" algn="tl">
                    <a:srgbClr val="FFFFFF"/>
                  </a:outerShdw>
                </a:effectLst>
                <a:latin typeface="Verdana" panose="020B0604030504040204" pitchFamily="34" charset="0"/>
              </a:rPr>
              <a:t>    </a:t>
            </a:r>
            <a:r>
              <a:rPr kumimoji="1" lang="ro-RO" altLang="ro-RO" sz="2400" dirty="0">
                <a:effectLst>
                  <a:outerShdw blurRad="38100" dist="38100" dir="2700000" algn="tl">
                    <a:srgbClr val="FFFFFF"/>
                  </a:outerShdw>
                </a:effectLst>
                <a:latin typeface="Verdana" panose="020B0604030504040204" pitchFamily="34" charset="0"/>
              </a:rPr>
              <a:t>echipament</a:t>
            </a:r>
            <a:endParaRPr kumimoji="1" lang="en-US" altLang="ro-RO" sz="2400" dirty="0">
              <a:effectLst>
                <a:outerShdw blurRad="38100" dist="38100" dir="2700000" algn="tl">
                  <a:srgbClr val="FFFFFF"/>
                </a:outerShdw>
              </a:effectLst>
              <a:latin typeface="Verdana" panose="020B0604030504040204" pitchFamily="34" charset="0"/>
            </a:endParaRPr>
          </a:p>
          <a:p>
            <a:pPr lvl="1"/>
            <a:r>
              <a:rPr kumimoji="1" lang="en-US" altLang="ro-RO" sz="2400" dirty="0">
                <a:effectLst>
                  <a:outerShdw blurRad="38100" dist="38100" dir="2700000" algn="tl">
                    <a:srgbClr val="FFFFFF"/>
                  </a:outerShdw>
                </a:effectLst>
                <a:latin typeface="Verdana" panose="020B0604030504040204" pitchFamily="34" charset="0"/>
              </a:rPr>
              <a:t>                      </a:t>
            </a:r>
            <a:r>
              <a:rPr kumimoji="1" lang="ro-RO" altLang="ro-RO" sz="2400" dirty="0">
                <a:effectLst>
                  <a:outerShdw blurRad="38100" dist="38100" dir="2700000" algn="tl">
                    <a:srgbClr val="FFFFFF"/>
                  </a:outerShdw>
                </a:effectLst>
                <a:latin typeface="Verdana" panose="020B0604030504040204" pitchFamily="34" charset="0"/>
              </a:rPr>
              <a:t> </a:t>
            </a:r>
            <a:r>
              <a:rPr kumimoji="1" lang="en-US" altLang="ro-RO" sz="2400" dirty="0">
                <a:effectLst>
                  <a:outerShdw blurRad="38100" dist="38100" dir="2700000" algn="tl">
                    <a:srgbClr val="FFFFFF"/>
                  </a:outerShdw>
                </a:effectLst>
                <a:latin typeface="Verdana" panose="020B0604030504040204" pitchFamily="34" charset="0"/>
              </a:rPr>
              <a:t>    </a:t>
            </a:r>
            <a:r>
              <a:rPr kumimoji="1" lang="ro-RO" altLang="ro-RO" sz="2400" dirty="0">
                <a:effectLst>
                  <a:outerShdw blurRad="38100" dist="38100" dir="2700000" algn="tl">
                    <a:srgbClr val="FFFFFF"/>
                  </a:outerShdw>
                </a:effectLst>
                <a:latin typeface="Verdana" panose="020B0604030504040204" pitchFamily="34" charset="0"/>
              </a:rPr>
              <a:t>aparatură, </a:t>
            </a:r>
            <a:endParaRPr kumimoji="1" lang="en-US" altLang="ro-RO" sz="2400" dirty="0">
              <a:effectLst>
                <a:outerShdw blurRad="38100" dist="38100" dir="2700000" algn="tl">
                  <a:srgbClr val="FFFFFF"/>
                </a:outerShdw>
              </a:effectLst>
              <a:latin typeface="Verdana" panose="020B0604030504040204" pitchFamily="34" charset="0"/>
            </a:endParaRPr>
          </a:p>
          <a:p>
            <a:pPr lvl="1"/>
            <a:r>
              <a:rPr kumimoji="1" lang="en-US" altLang="ro-RO" sz="2400" dirty="0">
                <a:effectLst>
                  <a:outerShdw blurRad="38100" dist="38100" dir="2700000" algn="tl">
                    <a:srgbClr val="FFFFFF"/>
                  </a:outerShdw>
                </a:effectLst>
                <a:latin typeface="Verdana" panose="020B0604030504040204" pitchFamily="34" charset="0"/>
              </a:rPr>
              <a:t>                           </a:t>
            </a:r>
            <a:r>
              <a:rPr kumimoji="1" lang="ro-RO" altLang="ro-RO" sz="2400" dirty="0">
                <a:effectLst>
                  <a:outerShdw blurRad="38100" dist="38100" dir="2700000" algn="tl">
                    <a:srgbClr val="FFFFFF"/>
                  </a:outerShdw>
                </a:effectLst>
                <a:latin typeface="Verdana" panose="020B0604030504040204" pitchFamily="34" charset="0"/>
              </a:rPr>
              <a:t>materiale sanitare şi </a:t>
            </a:r>
            <a:r>
              <a:rPr kumimoji="1" lang="en-US" altLang="ro-RO" sz="2400" dirty="0">
                <a:effectLst>
                  <a:outerShdw blurRad="38100" dist="38100" dir="2700000" algn="tl">
                    <a:srgbClr val="FFFFFF"/>
                  </a:outerShdw>
                </a:effectLst>
                <a:latin typeface="Verdana" panose="020B0604030504040204" pitchFamily="34" charset="0"/>
              </a:rPr>
              <a:t>    			               </a:t>
            </a:r>
            <a:r>
              <a:rPr kumimoji="1" lang="ro-RO" altLang="ro-RO" sz="2400" dirty="0">
                <a:effectLst>
                  <a:outerShdw blurRad="38100" dist="38100" dir="2700000" algn="tl">
                    <a:srgbClr val="FFFFFF"/>
                  </a:outerShdw>
                </a:effectLst>
                <a:latin typeface="Verdana" panose="020B0604030504040204" pitchFamily="34" charset="0"/>
              </a:rPr>
              <a:t>droguri.</a:t>
            </a:r>
          </a:p>
        </p:txBody>
      </p:sp>
      <p:sp>
        <p:nvSpPr>
          <p:cNvPr id="12295" name="WordArt 7"/>
          <p:cNvSpPr>
            <a:spLocks noChangeArrowheads="1" noChangeShapeType="1" noTextEdit="1"/>
          </p:cNvSpPr>
          <p:nvPr/>
        </p:nvSpPr>
        <p:spPr bwMode="auto">
          <a:xfrm>
            <a:off x="611188" y="836613"/>
            <a:ext cx="3895725" cy="5238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o-RO" sz="3600" kern="1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Suportul vital avansat</a:t>
            </a:r>
          </a:p>
        </p:txBody>
      </p:sp>
      <p:sp>
        <p:nvSpPr>
          <p:cNvPr id="12296" name="Line 8"/>
          <p:cNvSpPr>
            <a:spLocks noChangeShapeType="1"/>
          </p:cNvSpPr>
          <p:nvPr/>
        </p:nvSpPr>
        <p:spPr bwMode="auto">
          <a:xfrm>
            <a:off x="3708400" y="4941888"/>
            <a:ext cx="358775" cy="0"/>
          </a:xfrm>
          <a:prstGeom prst="line">
            <a:avLst/>
          </a:prstGeom>
          <a:noFill/>
          <a:ln w="9525">
            <a:solidFill>
              <a:srgbClr val="000000"/>
            </a:solidFill>
            <a:round/>
            <a:headEnd/>
            <a:tailEnd type="triangle" w="med" len="me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000000"/>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a:flatTx/>
          </a:bodyPr>
          <a:lstStyle/>
          <a:p>
            <a:endParaRPr lang="ro-RO"/>
          </a:p>
        </p:txBody>
      </p:sp>
      <p:sp>
        <p:nvSpPr>
          <p:cNvPr id="12297" name="Line 9"/>
          <p:cNvSpPr>
            <a:spLocks noChangeShapeType="1"/>
          </p:cNvSpPr>
          <p:nvPr/>
        </p:nvSpPr>
        <p:spPr bwMode="auto">
          <a:xfrm>
            <a:off x="3708400" y="4941888"/>
            <a:ext cx="358775" cy="358775"/>
          </a:xfrm>
          <a:prstGeom prst="line">
            <a:avLst/>
          </a:prstGeom>
          <a:noFill/>
          <a:ln w="9525">
            <a:solidFill>
              <a:srgbClr val="000000"/>
            </a:solidFill>
            <a:round/>
            <a:headEnd/>
            <a:tailEnd type="triangle" w="med" len="me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000000"/>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a:flatTx/>
          </a:bodyPr>
          <a:lstStyle/>
          <a:p>
            <a:endParaRPr lang="ro-RO"/>
          </a:p>
        </p:txBody>
      </p:sp>
      <p:sp>
        <p:nvSpPr>
          <p:cNvPr id="12298" name="Line 10"/>
          <p:cNvSpPr>
            <a:spLocks noChangeShapeType="1"/>
          </p:cNvSpPr>
          <p:nvPr/>
        </p:nvSpPr>
        <p:spPr bwMode="auto">
          <a:xfrm>
            <a:off x="3708400" y="4941888"/>
            <a:ext cx="358775" cy="719137"/>
          </a:xfrm>
          <a:prstGeom prst="line">
            <a:avLst/>
          </a:prstGeom>
          <a:noFill/>
          <a:ln w="9525">
            <a:solidFill>
              <a:srgbClr val="000000"/>
            </a:solidFill>
            <a:round/>
            <a:headEnd/>
            <a:tailEnd type="triangle" w="med" len="me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000000"/>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a:flatTx/>
          </a:bodyPr>
          <a:lstStyle/>
          <a:p>
            <a:endParaRPr lang="ro-RO"/>
          </a:p>
        </p:txBody>
      </p:sp>
      <p:sp>
        <p:nvSpPr>
          <p:cNvPr id="12299" name="Line 11"/>
          <p:cNvSpPr>
            <a:spLocks noChangeShapeType="1"/>
          </p:cNvSpPr>
          <p:nvPr/>
        </p:nvSpPr>
        <p:spPr bwMode="auto">
          <a:xfrm>
            <a:off x="3708400" y="4941888"/>
            <a:ext cx="358775" cy="1008062"/>
          </a:xfrm>
          <a:prstGeom prst="line">
            <a:avLst/>
          </a:prstGeom>
          <a:noFill/>
          <a:ln w="9525">
            <a:solidFill>
              <a:srgbClr val="000000"/>
            </a:solidFill>
            <a:round/>
            <a:headEnd/>
            <a:tailEnd type="triangle" w="med" len="me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000000"/>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a:flatTx/>
          </a:bodyPr>
          <a:lstStyle/>
          <a:p>
            <a:endParaRPr lang="ro-RO"/>
          </a:p>
        </p:txBody>
      </p:sp>
      <p:sp>
        <p:nvSpPr>
          <p:cNvPr id="12300" name="AutoShape 12"/>
          <p:cNvSpPr>
            <a:spLocks noChangeArrowheads="1"/>
          </p:cNvSpPr>
          <p:nvPr/>
        </p:nvSpPr>
        <p:spPr bwMode="auto">
          <a:xfrm>
            <a:off x="684213" y="2276475"/>
            <a:ext cx="431800" cy="73025"/>
          </a:xfrm>
          <a:prstGeom prst="homePlate">
            <a:avLst>
              <a:gd name="adj" fmla="val 147826"/>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n w="9525" algn="ctr">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flatTx/>
          </a:bodyPr>
          <a:lstStyle/>
          <a:p>
            <a:endParaRPr lang="ro-RO"/>
          </a:p>
        </p:txBody>
      </p:sp>
      <p:sp>
        <p:nvSpPr>
          <p:cNvPr id="12301" name="AutoShape 13"/>
          <p:cNvSpPr>
            <a:spLocks noChangeArrowheads="1"/>
          </p:cNvSpPr>
          <p:nvPr/>
        </p:nvSpPr>
        <p:spPr bwMode="auto">
          <a:xfrm>
            <a:off x="684213" y="2925763"/>
            <a:ext cx="431800" cy="71437"/>
          </a:xfrm>
          <a:prstGeom prst="rightArrow">
            <a:avLst>
              <a:gd name="adj1" fmla="val 50000"/>
              <a:gd name="adj2" fmla="val 151112"/>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n w="9525" algn="ctr">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flatTx/>
          </a:bodyPr>
          <a:lstStyle/>
          <a:p>
            <a:endParaRPr lang="ro-RO"/>
          </a:p>
        </p:txBody>
      </p:sp>
      <p:sp>
        <p:nvSpPr>
          <p:cNvPr id="12302" name="AutoShape 14"/>
          <p:cNvSpPr>
            <a:spLocks noChangeArrowheads="1"/>
          </p:cNvSpPr>
          <p:nvPr/>
        </p:nvSpPr>
        <p:spPr bwMode="auto">
          <a:xfrm>
            <a:off x="684213" y="4941888"/>
            <a:ext cx="503237" cy="71437"/>
          </a:xfrm>
          <a:prstGeom prst="rightArrow">
            <a:avLst>
              <a:gd name="adj1" fmla="val 50000"/>
              <a:gd name="adj2" fmla="val 176112"/>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n w="9525" algn="ctr">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flatTx/>
          </a:bodyPr>
          <a:lstStyle/>
          <a:p>
            <a:endParaRPr lang="ro-RO"/>
          </a:p>
        </p:txBody>
      </p:sp>
    </p:spTree>
    <p:extLst>
      <p:ext uri="{BB962C8B-B14F-4D97-AF65-F5344CB8AC3E}">
        <p14:creationId xmlns:p14="http://schemas.microsoft.com/office/powerpoint/2010/main" val="27230435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normAutofit fontScale="90000"/>
          </a:bodyPr>
          <a:lstStyle/>
          <a:p>
            <a:pPr algn="ctr"/>
            <a:r>
              <a:rPr lang="ro-RO" altLang="ro-RO" sz="2800" b="1" i="1" dirty="0" smtClean="0">
                <a:solidFill>
                  <a:srgbClr val="FF0000"/>
                </a:solidFill>
                <a:effectLst>
                  <a:outerShdw blurRad="38100" dist="38100" dir="2700000" algn="tl">
                    <a:srgbClr val="FFFFFF"/>
                  </a:outerShdw>
                </a:effectLst>
                <a:latin typeface="Verdana" panose="020B0604030504040204" pitchFamily="34" charset="0"/>
              </a:rPr>
              <a:t/>
            </a:r>
            <a:br>
              <a:rPr lang="ro-RO" altLang="ro-RO" sz="2800" b="1" i="1" dirty="0" smtClean="0">
                <a:solidFill>
                  <a:srgbClr val="FF0000"/>
                </a:solidFill>
                <a:effectLst>
                  <a:outerShdw blurRad="38100" dist="38100" dir="2700000" algn="tl">
                    <a:srgbClr val="FFFFFF"/>
                  </a:outerShdw>
                </a:effectLst>
                <a:latin typeface="Verdana" panose="020B0604030504040204" pitchFamily="34" charset="0"/>
              </a:rPr>
            </a:br>
            <a:r>
              <a:rPr lang="ro-RO" altLang="ro-RO" sz="4400" b="1" i="1" dirty="0" smtClean="0">
                <a:solidFill>
                  <a:srgbClr val="FF0000"/>
                </a:solidFill>
                <a:effectLst>
                  <a:outerShdw blurRad="38100" dist="38100" dir="2700000" algn="tl">
                    <a:srgbClr val="FFFFFF"/>
                  </a:outerShdw>
                </a:effectLst>
                <a:latin typeface="Times New Roman" pitchFamily="18" charset="0"/>
                <a:cs typeface="Times New Roman" pitchFamily="18" charset="0"/>
              </a:rPr>
              <a:t>SVA </a:t>
            </a:r>
            <a:r>
              <a:rPr lang="en-US" altLang="ro-RO" sz="4400" b="1" i="1" dirty="0">
                <a:effectLst>
                  <a:outerShdw blurRad="38100" dist="38100" dir="2700000" algn="tl">
                    <a:srgbClr val="FFFFFF"/>
                  </a:outerShdw>
                </a:effectLst>
                <a:latin typeface="Times New Roman" pitchFamily="18" charset="0"/>
                <a:cs typeface="Times New Roman" pitchFamily="18" charset="0"/>
              </a:rPr>
              <a:t/>
            </a:r>
            <a:br>
              <a:rPr lang="en-US" altLang="ro-RO" sz="4400" b="1" i="1" dirty="0">
                <a:effectLst>
                  <a:outerShdw blurRad="38100" dist="38100" dir="2700000" algn="tl">
                    <a:srgbClr val="FFFFFF"/>
                  </a:outerShdw>
                </a:effectLst>
                <a:latin typeface="Times New Roman" pitchFamily="18" charset="0"/>
                <a:cs typeface="Times New Roman" pitchFamily="18" charset="0"/>
              </a:rPr>
            </a:br>
            <a:endParaRPr lang="ro-RO" sz="4400"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81000" y="1600200"/>
            <a:ext cx="8534400" cy="4572000"/>
          </a:xfrm>
        </p:spPr>
        <p:txBody>
          <a:bodyPr>
            <a:normAutofit fontScale="92500"/>
          </a:bodyPr>
          <a:lstStyle/>
          <a:p>
            <a:r>
              <a:rPr lang="it-IT" b="1" dirty="0">
                <a:latin typeface="Times New Roman" pitchFamily="18" charset="0"/>
                <a:cs typeface="Times New Roman" pitchFamily="18" charset="0"/>
              </a:rPr>
              <a:t>MCE – </a:t>
            </a:r>
            <a:r>
              <a:rPr lang="it-IT" dirty="0">
                <a:latin typeface="Times New Roman" pitchFamily="18" charset="0"/>
                <a:cs typeface="Times New Roman" pitchFamily="18" charset="0"/>
              </a:rPr>
              <a:t>întreruperi minimale, la 2 minute pentru evaluarea ritmului cardiac</a:t>
            </a:r>
          </a:p>
          <a:p>
            <a:r>
              <a:rPr lang="ro-RO" b="1" dirty="0" smtClean="0">
                <a:latin typeface="Times New Roman" pitchFamily="18" charset="0"/>
                <a:cs typeface="Times New Roman" pitchFamily="18" charset="0"/>
              </a:rPr>
              <a:t>Defibrilarea</a:t>
            </a:r>
            <a:r>
              <a:rPr lang="ro-RO" dirty="0" smtClean="0">
                <a:latin typeface="Times New Roman" pitchFamily="18" charset="0"/>
                <a:cs typeface="Times New Roman" pitchFamily="18" charset="0"/>
              </a:rPr>
              <a:t> - inițiată cu DEA în BLS, continuă în ALS</a:t>
            </a:r>
          </a:p>
          <a:p>
            <a:pPr marL="0" indent="0">
              <a:buNone/>
            </a:pPr>
            <a:r>
              <a:rPr lang="ro-RO" dirty="0">
                <a:latin typeface="Times New Roman" pitchFamily="18" charset="0"/>
                <a:cs typeface="Times New Roman" pitchFamily="18" charset="0"/>
              </a:rPr>
              <a:t> </a:t>
            </a:r>
            <a:r>
              <a:rPr lang="ro-RO" dirty="0" smtClean="0">
                <a:latin typeface="Times New Roman" pitchFamily="18" charset="0"/>
                <a:cs typeface="Times New Roman" pitchFamily="18" charset="0"/>
              </a:rPr>
              <a:t>                        - aplicare șoc după evaluare/reevaluare ritm cardiac</a:t>
            </a:r>
          </a:p>
          <a:p>
            <a:r>
              <a:rPr lang="ro-RO" b="1" dirty="0" smtClean="0">
                <a:latin typeface="Times New Roman" pitchFamily="18" charset="0"/>
                <a:cs typeface="Times New Roman" pitchFamily="18" charset="0"/>
              </a:rPr>
              <a:t>IOT</a:t>
            </a:r>
            <a:r>
              <a:rPr lang="ro-RO" dirty="0" smtClean="0">
                <a:latin typeface="Times New Roman" pitchFamily="18" charset="0"/>
                <a:cs typeface="Times New Roman" pitchFamily="18" charset="0"/>
              </a:rPr>
              <a:t> cu securizarea căilor aeriene sau continuare ventilație pe mască și balon (când lipsește persoana competentă)-oxigenare cu FiO2 100%.</a:t>
            </a:r>
            <a:endParaRPr lang="ro-RO" dirty="0">
              <a:latin typeface="Times New Roman" pitchFamily="18" charset="0"/>
              <a:cs typeface="Times New Roman" pitchFamily="18" charset="0"/>
            </a:endParaRPr>
          </a:p>
          <a:p>
            <a:r>
              <a:rPr lang="ro-RO" dirty="0">
                <a:latin typeface="Times New Roman" pitchFamily="18" charset="0"/>
                <a:cs typeface="Times New Roman" pitchFamily="18" charset="0"/>
              </a:rPr>
              <a:t>Obţinerea </a:t>
            </a:r>
            <a:r>
              <a:rPr lang="ro-RO" b="1" dirty="0">
                <a:latin typeface="Times New Roman" pitchFamily="18" charset="0"/>
                <a:cs typeface="Times New Roman" pitchFamily="18" charset="0"/>
              </a:rPr>
              <a:t>accesului venos </a:t>
            </a:r>
            <a:endParaRPr lang="ro-RO" b="1" dirty="0" smtClean="0">
              <a:latin typeface="Times New Roman" pitchFamily="18" charset="0"/>
              <a:cs typeface="Times New Roman" pitchFamily="18" charset="0"/>
            </a:endParaRPr>
          </a:p>
          <a:p>
            <a:r>
              <a:rPr lang="ro-RO" dirty="0" smtClean="0">
                <a:latin typeface="Times New Roman" pitchFamily="18" charset="0"/>
                <a:cs typeface="Times New Roman" pitchFamily="18" charset="0"/>
              </a:rPr>
              <a:t>Aplicarea </a:t>
            </a:r>
            <a:r>
              <a:rPr lang="ro-RO" dirty="0">
                <a:latin typeface="Times New Roman" pitchFamily="18" charset="0"/>
                <a:cs typeface="Times New Roman" pitchFamily="18" charset="0"/>
              </a:rPr>
              <a:t>algoritmilor de </a:t>
            </a:r>
            <a:r>
              <a:rPr lang="ro-RO" b="1" dirty="0">
                <a:latin typeface="Times New Roman" pitchFamily="18" charset="0"/>
                <a:cs typeface="Times New Roman" pitchFamily="18" charset="0"/>
              </a:rPr>
              <a:t>tratament specifici formei de oprire </a:t>
            </a:r>
            <a:r>
              <a:rPr lang="ro-RO" b="1" dirty="0" smtClean="0">
                <a:latin typeface="Times New Roman" pitchFamily="18" charset="0"/>
                <a:cs typeface="Times New Roman" pitchFamily="18" charset="0"/>
              </a:rPr>
              <a:t>cardiacă</a:t>
            </a:r>
            <a:endParaRPr lang="ro-RO" b="1" dirty="0">
              <a:latin typeface="Times New Roman" pitchFamily="18" charset="0"/>
              <a:cs typeface="Times New Roman" pitchFamily="18" charset="0"/>
            </a:endParaRPr>
          </a:p>
          <a:p>
            <a:r>
              <a:rPr lang="ro-RO" dirty="0" smtClean="0">
                <a:latin typeface="Times New Roman" pitchFamily="18" charset="0"/>
                <a:cs typeface="Times New Roman" pitchFamily="18" charset="0"/>
              </a:rPr>
              <a:t> </a:t>
            </a:r>
            <a:r>
              <a:rPr lang="ro-RO" b="1" dirty="0">
                <a:latin typeface="Times New Roman" pitchFamily="18" charset="0"/>
                <a:cs typeface="Times New Roman" pitchFamily="18" charset="0"/>
              </a:rPr>
              <a:t>Tratamentul cauzei </a:t>
            </a:r>
            <a:r>
              <a:rPr lang="ro-RO" dirty="0">
                <a:latin typeface="Times New Roman" pitchFamily="18" charset="0"/>
                <a:cs typeface="Times New Roman" pitchFamily="18" charset="0"/>
              </a:rPr>
              <a:t>de oprire </a:t>
            </a:r>
            <a:r>
              <a:rPr lang="ro-RO" dirty="0" smtClean="0">
                <a:latin typeface="Times New Roman" pitchFamily="18" charset="0"/>
                <a:cs typeface="Times New Roman" pitchFamily="18" charset="0"/>
              </a:rPr>
              <a:t>cardio-respiratorie, identificate</a:t>
            </a:r>
            <a:endParaRPr lang="ro-RO" dirty="0">
              <a:latin typeface="Times New Roman" pitchFamily="18" charset="0"/>
              <a:cs typeface="Times New Roman" pitchFamily="18" charset="0"/>
            </a:endParaRPr>
          </a:p>
          <a:p>
            <a:endParaRPr lang="ro-RO" dirty="0">
              <a:latin typeface="Times New Roman" pitchFamily="18" charset="0"/>
              <a:cs typeface="Times New Roman" pitchFamily="18" charset="0"/>
            </a:endParaRPr>
          </a:p>
        </p:txBody>
      </p:sp>
    </p:spTree>
    <p:extLst>
      <p:ext uri="{BB962C8B-B14F-4D97-AF65-F5344CB8AC3E}">
        <p14:creationId xmlns:p14="http://schemas.microsoft.com/office/powerpoint/2010/main" val="16605841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smtClean="0">
                <a:solidFill>
                  <a:srgbClr val="FF0000"/>
                </a:solidFill>
                <a:latin typeface="Times New Roman" pitchFamily="18" charset="0"/>
                <a:cs typeface="Times New Roman" pitchFamily="18" charset="0"/>
              </a:rPr>
              <a:t>Cauze posibil reversibile de SCR</a:t>
            </a:r>
            <a:endParaRPr lang="en-US" b="1" dirty="0">
              <a:solidFill>
                <a:srgbClr val="FF0000"/>
              </a:solidFill>
              <a:latin typeface="Times New Roman" pitchFamily="18" charset="0"/>
              <a:cs typeface="Times New Roman" pitchFamily="18" charset="0"/>
            </a:endParaRP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29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5392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196"/>
            <a:ext cx="9144000" cy="6471607"/>
          </a:xfrm>
          <a:prstGeom prst="rect">
            <a:avLst/>
          </a:prstGeom>
        </p:spPr>
      </p:pic>
    </p:spTree>
    <p:extLst>
      <p:ext uri="{BB962C8B-B14F-4D97-AF65-F5344CB8AC3E}">
        <p14:creationId xmlns:p14="http://schemas.microsoft.com/office/powerpoint/2010/main" val="20486231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4"/>
          <p:cNvSpPr>
            <a:spLocks/>
          </p:cNvSpPr>
          <p:nvPr/>
        </p:nvSpPr>
        <p:spPr bwMode="auto">
          <a:xfrm rot="-5400000">
            <a:off x="2085975" y="2171700"/>
            <a:ext cx="914400" cy="2133600"/>
          </a:xfrm>
          <a:prstGeom prst="rightBrace">
            <a:avLst>
              <a:gd name="adj1" fmla="val 19444"/>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19" name="Text Box 5"/>
          <p:cNvSpPr txBox="1">
            <a:spLocks noChangeArrowheads="1"/>
          </p:cNvSpPr>
          <p:nvPr/>
        </p:nvSpPr>
        <p:spPr bwMode="auto">
          <a:xfrm>
            <a:off x="2051050" y="2420938"/>
            <a:ext cx="950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BE" sz="1600" dirty="0">
                <a:latin typeface="Tahoma" pitchFamily="34" charset="0"/>
              </a:rPr>
              <a:t>A</a:t>
            </a:r>
            <a:r>
              <a:rPr lang="en-GB" sz="1600" dirty="0">
                <a:latin typeface="Tahoma" pitchFamily="34" charset="0"/>
              </a:rPr>
              <a:t>cc</a:t>
            </a:r>
            <a:r>
              <a:rPr lang="fr-BE" sz="1600" dirty="0">
                <a:latin typeface="Tahoma" pitchFamily="34" charset="0"/>
              </a:rPr>
              <a:t>ès IV</a:t>
            </a:r>
            <a:endParaRPr lang="en-GB" sz="1600" dirty="0">
              <a:latin typeface="Tahoma" pitchFamily="34" charset="0"/>
            </a:endParaRPr>
          </a:p>
        </p:txBody>
      </p:sp>
      <p:sp>
        <p:nvSpPr>
          <p:cNvPr id="34820" name="Line 6"/>
          <p:cNvSpPr>
            <a:spLocks noChangeShapeType="1"/>
          </p:cNvSpPr>
          <p:nvPr/>
        </p:nvSpPr>
        <p:spPr bwMode="auto">
          <a:xfrm>
            <a:off x="4859338" y="2060575"/>
            <a:ext cx="0" cy="2209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1" name="Line 7"/>
          <p:cNvSpPr>
            <a:spLocks noChangeShapeType="1"/>
          </p:cNvSpPr>
          <p:nvPr/>
        </p:nvSpPr>
        <p:spPr bwMode="auto">
          <a:xfrm>
            <a:off x="5795963" y="2997200"/>
            <a:ext cx="0" cy="1295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822" name="Group 8"/>
          <p:cNvGrpSpPr>
            <a:grpSpLocks/>
          </p:cNvGrpSpPr>
          <p:nvPr/>
        </p:nvGrpSpPr>
        <p:grpSpPr bwMode="auto">
          <a:xfrm>
            <a:off x="136525" y="1447800"/>
            <a:ext cx="9007475" cy="5186363"/>
            <a:chOff x="60" y="934"/>
            <a:chExt cx="5674" cy="3267"/>
          </a:xfrm>
        </p:grpSpPr>
        <p:sp>
          <p:nvSpPr>
            <p:cNvPr id="34823" name="Line 9"/>
            <p:cNvSpPr>
              <a:spLocks noChangeShapeType="1"/>
            </p:cNvSpPr>
            <p:nvPr/>
          </p:nvSpPr>
          <p:spPr bwMode="auto">
            <a:xfrm flipV="1">
              <a:off x="657" y="2746"/>
              <a:ext cx="133" cy="4"/>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4" name="Line 10"/>
            <p:cNvSpPr>
              <a:spLocks noChangeShapeType="1"/>
            </p:cNvSpPr>
            <p:nvPr/>
          </p:nvSpPr>
          <p:spPr bwMode="auto">
            <a:xfrm>
              <a:off x="2134" y="2746"/>
              <a:ext cx="240" cy="0"/>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5" name="Text Box 11"/>
            <p:cNvSpPr txBox="1">
              <a:spLocks noChangeArrowheads="1"/>
            </p:cNvSpPr>
            <p:nvPr/>
          </p:nvSpPr>
          <p:spPr bwMode="auto">
            <a:xfrm>
              <a:off x="2290" y="2953"/>
              <a:ext cx="953"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5000"/>
                </a:lnSpc>
              </a:pPr>
              <a:r>
                <a:rPr lang="en-US"/>
                <a:t>   2 min RCP </a:t>
              </a:r>
            </a:p>
          </p:txBody>
        </p:sp>
        <p:sp>
          <p:nvSpPr>
            <p:cNvPr id="34826" name="Line 12"/>
            <p:cNvSpPr>
              <a:spLocks noChangeShapeType="1"/>
            </p:cNvSpPr>
            <p:nvPr/>
          </p:nvSpPr>
          <p:spPr bwMode="auto">
            <a:xfrm>
              <a:off x="339" y="2218"/>
              <a:ext cx="0" cy="48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7" name="Line 13"/>
            <p:cNvSpPr>
              <a:spLocks noChangeShapeType="1"/>
            </p:cNvSpPr>
            <p:nvPr/>
          </p:nvSpPr>
          <p:spPr bwMode="auto">
            <a:xfrm>
              <a:off x="321" y="2750"/>
              <a:ext cx="336" cy="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8" name="Text Box 14"/>
            <p:cNvSpPr txBox="1">
              <a:spLocks noChangeArrowheads="1"/>
            </p:cNvSpPr>
            <p:nvPr/>
          </p:nvSpPr>
          <p:spPr bwMode="auto">
            <a:xfrm>
              <a:off x="60" y="1930"/>
              <a:ext cx="49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p>
          </p:txBody>
        </p:sp>
        <p:sp>
          <p:nvSpPr>
            <p:cNvPr id="34829" name="Text Box 15"/>
            <p:cNvSpPr txBox="1">
              <a:spLocks noChangeArrowheads="1"/>
            </p:cNvSpPr>
            <p:nvPr/>
          </p:nvSpPr>
          <p:spPr bwMode="auto">
            <a:xfrm>
              <a:off x="87" y="1865"/>
              <a:ext cx="677"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a:t>Arrêt </a:t>
              </a:r>
            </a:p>
            <a:p>
              <a:pPr algn="ctr" eaLnBrk="1" hangingPunct="1"/>
              <a:r>
                <a:rPr lang="en-US" sz="1600"/>
                <a:t>cardiaque</a:t>
              </a:r>
            </a:p>
          </p:txBody>
        </p:sp>
        <p:sp>
          <p:nvSpPr>
            <p:cNvPr id="34830" name="Line 16"/>
            <p:cNvSpPr>
              <a:spLocks noChangeShapeType="1"/>
            </p:cNvSpPr>
            <p:nvPr/>
          </p:nvSpPr>
          <p:spPr bwMode="auto">
            <a:xfrm>
              <a:off x="657" y="1690"/>
              <a:ext cx="0" cy="105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1" name="Text Box 17"/>
            <p:cNvSpPr txBox="1">
              <a:spLocks noChangeArrowheads="1"/>
            </p:cNvSpPr>
            <p:nvPr/>
          </p:nvSpPr>
          <p:spPr bwMode="auto">
            <a:xfrm>
              <a:off x="269" y="1358"/>
              <a:ext cx="83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a:t>Défibrillateur</a:t>
              </a:r>
            </a:p>
            <a:p>
              <a:pPr algn="ctr" eaLnBrk="1" hangingPunct="1"/>
              <a:r>
                <a:rPr lang="en-US" sz="1600"/>
                <a:t>arrive</a:t>
              </a:r>
            </a:p>
          </p:txBody>
        </p:sp>
        <p:sp>
          <p:nvSpPr>
            <p:cNvPr id="34832" name="Line 18"/>
            <p:cNvSpPr>
              <a:spLocks noChangeShapeType="1"/>
            </p:cNvSpPr>
            <p:nvPr/>
          </p:nvSpPr>
          <p:spPr bwMode="auto">
            <a:xfrm>
              <a:off x="2374" y="2746"/>
              <a:ext cx="1152" cy="0"/>
            </a:xfrm>
            <a:prstGeom prst="line">
              <a:avLst/>
            </a:prstGeom>
            <a:noFill/>
            <a:ln w="203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3" name="Text Box 19"/>
            <p:cNvSpPr txBox="1">
              <a:spLocks noChangeArrowheads="1"/>
            </p:cNvSpPr>
            <p:nvPr/>
          </p:nvSpPr>
          <p:spPr bwMode="auto">
            <a:xfrm>
              <a:off x="270" y="3376"/>
              <a:ext cx="675"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a:t>Evaluer le </a:t>
              </a:r>
            </a:p>
            <a:p>
              <a:pPr algn="ctr" eaLnBrk="1" hangingPunct="1"/>
              <a:r>
                <a:rPr lang="en-US" sz="1400" b="1"/>
                <a:t>rythme</a:t>
              </a:r>
            </a:p>
          </p:txBody>
        </p:sp>
        <p:sp>
          <p:nvSpPr>
            <p:cNvPr id="34834" name="Text Box 20"/>
            <p:cNvSpPr txBox="1">
              <a:spLocks noChangeArrowheads="1"/>
            </p:cNvSpPr>
            <p:nvPr/>
          </p:nvSpPr>
          <p:spPr bwMode="auto">
            <a:xfrm>
              <a:off x="2744" y="934"/>
              <a:ext cx="71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a:t>Préparer</a:t>
              </a:r>
            </a:p>
            <a:p>
              <a:pPr algn="ctr" eaLnBrk="1" hangingPunct="1"/>
              <a:r>
                <a:rPr lang="en-US" sz="1600"/>
                <a:t>adrénaline</a:t>
              </a:r>
            </a:p>
          </p:txBody>
        </p:sp>
        <p:sp>
          <p:nvSpPr>
            <p:cNvPr id="34835" name="Line 21"/>
            <p:cNvSpPr>
              <a:spLocks noChangeShapeType="1"/>
            </p:cNvSpPr>
            <p:nvPr/>
          </p:nvSpPr>
          <p:spPr bwMode="auto">
            <a:xfrm>
              <a:off x="3478" y="2746"/>
              <a:ext cx="192" cy="0"/>
            </a:xfrm>
            <a:prstGeom prst="line">
              <a:avLst/>
            </a:prstGeom>
            <a:noFill/>
            <a:ln w="571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6" name="Line 22"/>
            <p:cNvSpPr>
              <a:spLocks noChangeShapeType="1"/>
            </p:cNvSpPr>
            <p:nvPr/>
          </p:nvSpPr>
          <p:spPr bwMode="auto">
            <a:xfrm>
              <a:off x="3670" y="2746"/>
              <a:ext cx="240" cy="0"/>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7" name="Text Box 23"/>
            <p:cNvSpPr txBox="1">
              <a:spLocks noChangeArrowheads="1"/>
            </p:cNvSpPr>
            <p:nvPr/>
          </p:nvSpPr>
          <p:spPr bwMode="auto">
            <a:xfrm>
              <a:off x="3142" y="1546"/>
              <a:ext cx="1008"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b="1"/>
                <a:t>Injecter</a:t>
              </a:r>
            </a:p>
            <a:p>
              <a:pPr algn="ctr" eaLnBrk="1" hangingPunct="1"/>
              <a:r>
                <a:rPr lang="en-US" sz="1600" b="1"/>
                <a:t>Adrénaline</a:t>
              </a:r>
            </a:p>
          </p:txBody>
        </p:sp>
        <p:sp>
          <p:nvSpPr>
            <p:cNvPr id="34838" name="Text Box 24"/>
            <p:cNvSpPr txBox="1">
              <a:spLocks noChangeArrowheads="1"/>
            </p:cNvSpPr>
            <p:nvPr/>
          </p:nvSpPr>
          <p:spPr bwMode="auto">
            <a:xfrm>
              <a:off x="3660" y="1569"/>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p>
          </p:txBody>
        </p:sp>
        <p:sp>
          <p:nvSpPr>
            <p:cNvPr id="34839" name="Line 25"/>
            <p:cNvSpPr>
              <a:spLocks noChangeShapeType="1"/>
            </p:cNvSpPr>
            <p:nvPr/>
          </p:nvSpPr>
          <p:spPr bwMode="auto">
            <a:xfrm>
              <a:off x="3910" y="2746"/>
              <a:ext cx="1104" cy="0"/>
            </a:xfrm>
            <a:prstGeom prst="line">
              <a:avLst/>
            </a:prstGeom>
            <a:noFill/>
            <a:ln w="203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0" name="Text Box 26"/>
            <p:cNvSpPr txBox="1">
              <a:spLocks noChangeArrowheads="1"/>
            </p:cNvSpPr>
            <p:nvPr/>
          </p:nvSpPr>
          <p:spPr bwMode="auto">
            <a:xfrm>
              <a:off x="4105" y="934"/>
              <a:ext cx="907" cy="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60000"/>
                </a:lnSpc>
                <a:spcBef>
                  <a:spcPct val="50000"/>
                </a:spcBef>
              </a:pPr>
              <a:r>
                <a:rPr lang="en-US" sz="1600"/>
                <a:t>Prépare </a:t>
              </a:r>
            </a:p>
            <a:p>
              <a:pPr algn="ctr" eaLnBrk="1" hangingPunct="1">
                <a:lnSpc>
                  <a:spcPct val="60000"/>
                </a:lnSpc>
                <a:spcBef>
                  <a:spcPct val="50000"/>
                </a:spcBef>
              </a:pPr>
              <a:r>
                <a:rPr lang="en-US" sz="1600"/>
                <a:t>amiodarone</a:t>
              </a:r>
            </a:p>
          </p:txBody>
        </p:sp>
        <p:sp>
          <p:nvSpPr>
            <p:cNvPr id="34841" name="Line 27"/>
            <p:cNvSpPr>
              <a:spLocks noChangeShapeType="1"/>
            </p:cNvSpPr>
            <p:nvPr/>
          </p:nvSpPr>
          <p:spPr bwMode="auto">
            <a:xfrm>
              <a:off x="4582" y="1298"/>
              <a:ext cx="0" cy="1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2" name="Line 28"/>
            <p:cNvSpPr>
              <a:spLocks noChangeShapeType="1"/>
            </p:cNvSpPr>
            <p:nvPr/>
          </p:nvSpPr>
          <p:spPr bwMode="auto">
            <a:xfrm>
              <a:off x="5014" y="2746"/>
              <a:ext cx="192" cy="0"/>
            </a:xfrm>
            <a:prstGeom prst="line">
              <a:avLst/>
            </a:prstGeom>
            <a:noFill/>
            <a:ln w="571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3" name="Line 29"/>
            <p:cNvSpPr>
              <a:spLocks noChangeShapeType="1"/>
            </p:cNvSpPr>
            <p:nvPr/>
          </p:nvSpPr>
          <p:spPr bwMode="auto">
            <a:xfrm>
              <a:off x="5206" y="2746"/>
              <a:ext cx="240" cy="0"/>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4" name="Text Box 30"/>
            <p:cNvSpPr txBox="1">
              <a:spLocks noChangeArrowheads="1"/>
            </p:cNvSpPr>
            <p:nvPr/>
          </p:nvSpPr>
          <p:spPr bwMode="auto">
            <a:xfrm>
              <a:off x="4582" y="1546"/>
              <a:ext cx="115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b="1"/>
                <a:t>Injecter </a:t>
              </a:r>
            </a:p>
            <a:p>
              <a:pPr algn="ctr" eaLnBrk="1" hangingPunct="1"/>
              <a:r>
                <a:rPr lang="en-US" sz="1600" b="1"/>
                <a:t>Amiodarone</a:t>
              </a:r>
            </a:p>
          </p:txBody>
        </p:sp>
        <p:sp>
          <p:nvSpPr>
            <p:cNvPr id="34845" name="Text Box 31"/>
            <p:cNvSpPr txBox="1">
              <a:spLocks noChangeArrowheads="1"/>
            </p:cNvSpPr>
            <p:nvPr/>
          </p:nvSpPr>
          <p:spPr bwMode="auto">
            <a:xfrm>
              <a:off x="294" y="2795"/>
              <a:ext cx="38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a:t>RCP</a:t>
              </a:r>
            </a:p>
          </p:txBody>
        </p:sp>
        <p:sp>
          <p:nvSpPr>
            <p:cNvPr id="34846" name="Line 32"/>
            <p:cNvSpPr>
              <a:spLocks noChangeShapeType="1"/>
            </p:cNvSpPr>
            <p:nvPr/>
          </p:nvSpPr>
          <p:spPr bwMode="auto">
            <a:xfrm>
              <a:off x="5158" y="1930"/>
              <a:ext cx="0" cy="76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7" name="AutoShape 33"/>
            <p:cNvSpPr>
              <a:spLocks noChangeArrowheads="1"/>
            </p:cNvSpPr>
            <p:nvPr/>
          </p:nvSpPr>
          <p:spPr bwMode="auto">
            <a:xfrm rot="21040298" flipH="1">
              <a:off x="5206" y="2506"/>
              <a:ext cx="212" cy="480"/>
            </a:xfrm>
            <a:prstGeom prst="lightningBol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8" name="AutoShape 34"/>
            <p:cNvSpPr>
              <a:spLocks noChangeArrowheads="1"/>
            </p:cNvSpPr>
            <p:nvPr/>
          </p:nvSpPr>
          <p:spPr bwMode="auto">
            <a:xfrm rot="20681074" flipH="1">
              <a:off x="3718" y="2458"/>
              <a:ext cx="212" cy="480"/>
            </a:xfrm>
            <a:prstGeom prst="lightningBol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9" name="AutoShape 35"/>
            <p:cNvSpPr>
              <a:spLocks noChangeArrowheads="1"/>
            </p:cNvSpPr>
            <p:nvPr/>
          </p:nvSpPr>
          <p:spPr bwMode="auto">
            <a:xfrm rot="20925957" flipH="1">
              <a:off x="2182" y="2506"/>
              <a:ext cx="212" cy="480"/>
            </a:xfrm>
            <a:prstGeom prst="lightningBol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50" name="Line 36"/>
            <p:cNvSpPr>
              <a:spLocks noChangeShapeType="1"/>
            </p:cNvSpPr>
            <p:nvPr/>
          </p:nvSpPr>
          <p:spPr bwMode="auto">
            <a:xfrm>
              <a:off x="790" y="2746"/>
              <a:ext cx="240" cy="0"/>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51" name="AutoShape 37"/>
            <p:cNvSpPr>
              <a:spLocks noChangeArrowheads="1"/>
            </p:cNvSpPr>
            <p:nvPr/>
          </p:nvSpPr>
          <p:spPr bwMode="auto">
            <a:xfrm rot="21140537" flipH="1">
              <a:off x="790" y="2506"/>
              <a:ext cx="212" cy="480"/>
            </a:xfrm>
            <a:prstGeom prst="lightningBol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52" name="Line 38"/>
            <p:cNvSpPr>
              <a:spLocks noChangeShapeType="1"/>
            </p:cNvSpPr>
            <p:nvPr/>
          </p:nvSpPr>
          <p:spPr bwMode="auto">
            <a:xfrm>
              <a:off x="982" y="2746"/>
              <a:ext cx="1008" cy="0"/>
            </a:xfrm>
            <a:prstGeom prst="line">
              <a:avLst/>
            </a:prstGeom>
            <a:noFill/>
            <a:ln w="203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53" name="Line 39"/>
            <p:cNvSpPr>
              <a:spLocks noChangeShapeType="1"/>
            </p:cNvSpPr>
            <p:nvPr/>
          </p:nvSpPr>
          <p:spPr bwMode="auto">
            <a:xfrm>
              <a:off x="1942" y="2746"/>
              <a:ext cx="192" cy="0"/>
            </a:xfrm>
            <a:prstGeom prst="line">
              <a:avLst/>
            </a:prstGeom>
            <a:noFill/>
            <a:ln w="571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54" name="Text Box 40"/>
            <p:cNvSpPr txBox="1">
              <a:spLocks noChangeArrowheads="1"/>
            </p:cNvSpPr>
            <p:nvPr/>
          </p:nvSpPr>
          <p:spPr bwMode="auto">
            <a:xfrm>
              <a:off x="1428" y="3376"/>
              <a:ext cx="1233"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a:t>Evaluer le rythme; remplacer pour le massage</a:t>
              </a:r>
            </a:p>
          </p:txBody>
        </p:sp>
        <p:sp>
          <p:nvSpPr>
            <p:cNvPr id="34855" name="AutoShape 41"/>
            <p:cNvSpPr>
              <a:spLocks noChangeArrowheads="1"/>
            </p:cNvSpPr>
            <p:nvPr/>
          </p:nvSpPr>
          <p:spPr bwMode="auto">
            <a:xfrm rot="21140537" flipH="1">
              <a:off x="702" y="3721"/>
              <a:ext cx="212" cy="480"/>
            </a:xfrm>
            <a:prstGeom prst="lightningBol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56" name="Text Box 42"/>
            <p:cNvSpPr txBox="1">
              <a:spLocks noChangeArrowheads="1"/>
            </p:cNvSpPr>
            <p:nvPr/>
          </p:nvSpPr>
          <p:spPr bwMode="auto">
            <a:xfrm>
              <a:off x="871" y="3893"/>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atin typeface="Tahoma" pitchFamily="34" charset="0"/>
                </a:rPr>
                <a:t>= </a:t>
              </a:r>
              <a:r>
                <a:rPr lang="fr-BE">
                  <a:latin typeface="Tahoma" pitchFamily="34" charset="0"/>
                </a:rPr>
                <a:t>C</a:t>
              </a:r>
              <a:r>
                <a:rPr lang="en-GB">
                  <a:latin typeface="Tahoma" pitchFamily="34" charset="0"/>
                </a:rPr>
                <a:t>hoc</a:t>
              </a:r>
            </a:p>
          </p:txBody>
        </p:sp>
        <p:sp>
          <p:nvSpPr>
            <p:cNvPr id="34857" name="Text Box 43"/>
            <p:cNvSpPr txBox="1">
              <a:spLocks noChangeArrowheads="1"/>
            </p:cNvSpPr>
            <p:nvPr/>
          </p:nvSpPr>
          <p:spPr bwMode="auto">
            <a:xfrm>
              <a:off x="3787" y="2953"/>
              <a:ext cx="953"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5000"/>
                </a:lnSpc>
              </a:pPr>
              <a:r>
                <a:rPr lang="en-US"/>
                <a:t>  2 min RCP </a:t>
              </a:r>
            </a:p>
          </p:txBody>
        </p:sp>
        <p:sp>
          <p:nvSpPr>
            <p:cNvPr id="34858" name="Text Box 44"/>
            <p:cNvSpPr txBox="1">
              <a:spLocks noChangeArrowheads="1"/>
            </p:cNvSpPr>
            <p:nvPr/>
          </p:nvSpPr>
          <p:spPr bwMode="auto">
            <a:xfrm>
              <a:off x="2925" y="3376"/>
              <a:ext cx="1233"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a:t>Evaluer le rythme; remplacer pour le massage</a:t>
              </a:r>
            </a:p>
            <a:p>
              <a:pPr algn="ctr" eaLnBrk="1" hangingPunct="1"/>
              <a:endParaRPr lang="en-US" sz="1400" b="1"/>
            </a:p>
          </p:txBody>
        </p:sp>
        <p:sp>
          <p:nvSpPr>
            <p:cNvPr id="34859" name="Text Box 45"/>
            <p:cNvSpPr txBox="1">
              <a:spLocks noChangeArrowheads="1"/>
            </p:cNvSpPr>
            <p:nvPr/>
          </p:nvSpPr>
          <p:spPr bwMode="auto">
            <a:xfrm>
              <a:off x="4467" y="3376"/>
              <a:ext cx="1233"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a:t>Evaluer le rythme; remplacer pour le massage</a:t>
              </a:r>
            </a:p>
            <a:p>
              <a:pPr algn="ctr" eaLnBrk="1" hangingPunct="1"/>
              <a:endParaRPr lang="en-US" sz="1400" b="1"/>
            </a:p>
          </p:txBody>
        </p:sp>
        <p:sp>
          <p:nvSpPr>
            <p:cNvPr id="34860" name="Line 46"/>
            <p:cNvSpPr>
              <a:spLocks noChangeShapeType="1"/>
            </p:cNvSpPr>
            <p:nvPr/>
          </p:nvSpPr>
          <p:spPr bwMode="auto">
            <a:xfrm>
              <a:off x="2063" y="2750"/>
              <a:ext cx="0" cy="59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61" name="Line 47"/>
            <p:cNvSpPr>
              <a:spLocks noChangeShapeType="1"/>
            </p:cNvSpPr>
            <p:nvPr/>
          </p:nvSpPr>
          <p:spPr bwMode="auto">
            <a:xfrm>
              <a:off x="3560" y="2795"/>
              <a:ext cx="0" cy="59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62" name="Line 48"/>
            <p:cNvSpPr>
              <a:spLocks noChangeShapeType="1"/>
            </p:cNvSpPr>
            <p:nvPr/>
          </p:nvSpPr>
          <p:spPr bwMode="auto">
            <a:xfrm>
              <a:off x="5102" y="2795"/>
              <a:ext cx="0" cy="59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63" name="Text Box 49"/>
            <p:cNvSpPr txBox="1">
              <a:spLocks noChangeArrowheads="1"/>
            </p:cNvSpPr>
            <p:nvPr/>
          </p:nvSpPr>
          <p:spPr bwMode="auto">
            <a:xfrm>
              <a:off x="839" y="2953"/>
              <a:ext cx="953"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5000"/>
                </a:lnSpc>
              </a:pPr>
              <a:r>
                <a:rPr lang="en-US"/>
                <a:t>   2 min RCP </a:t>
              </a:r>
            </a:p>
          </p:txBody>
        </p:sp>
        <p:sp>
          <p:nvSpPr>
            <p:cNvPr id="34864" name="Line 50"/>
            <p:cNvSpPr>
              <a:spLocks noChangeShapeType="1"/>
            </p:cNvSpPr>
            <p:nvPr/>
          </p:nvSpPr>
          <p:spPr bwMode="auto">
            <a:xfrm>
              <a:off x="657" y="2795"/>
              <a:ext cx="0" cy="59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7699167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o-RO" sz="2800" b="1" dirty="0" smtClean="0">
                <a:solidFill>
                  <a:srgbClr val="FF0000"/>
                </a:solidFill>
                <a:latin typeface="Times New Roman" pitchFamily="18" charset="0"/>
                <a:cs typeface="Times New Roman" pitchFamily="18" charset="0"/>
              </a:rPr>
              <a:t>RCP în asistolă si AEFP/DEM</a:t>
            </a:r>
            <a:endParaRPr lang="en-US" sz="2800" b="1" dirty="0">
              <a:solidFill>
                <a:srgbClr val="FF000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normAutofit/>
          </a:bodyPr>
          <a:lstStyle/>
          <a:p>
            <a:r>
              <a:rPr lang="vi-VN" sz="2000" i="1" dirty="0">
                <a:latin typeface="+mj-lt"/>
              </a:rPr>
              <a:t>Dacă ritmul iniţial este AEFP sau asistolie, se încep manevrele de resuscitare cu raportul dintre compresiile toracice şi ventilaţiile mecanice de 30:2</a:t>
            </a:r>
            <a:r>
              <a:rPr lang="vi-VN" sz="2000" i="1" dirty="0" smtClean="0">
                <a:latin typeface="+mj-lt"/>
              </a:rPr>
              <a:t>.</a:t>
            </a:r>
            <a:endParaRPr lang="ro-RO" sz="2000" i="1" dirty="0" smtClean="0">
              <a:latin typeface="+mj-lt"/>
            </a:endParaRPr>
          </a:p>
          <a:p>
            <a:r>
              <a:rPr lang="ro-RO" sz="2000" i="1" dirty="0" smtClean="0">
                <a:latin typeface="+mj-lt"/>
              </a:rPr>
              <a:t>Acces iv.</a:t>
            </a:r>
            <a:endParaRPr lang="vi-VN" sz="2000" i="1" dirty="0">
              <a:latin typeface="+mj-lt"/>
            </a:endParaRPr>
          </a:p>
          <a:p>
            <a:r>
              <a:rPr lang="ro-RO" sz="2000" i="1" dirty="0" smtClean="0">
                <a:latin typeface="+mj-lt"/>
              </a:rPr>
              <a:t>Adrenalină i.v. 1mg la 3-5 minute</a:t>
            </a:r>
          </a:p>
          <a:p>
            <a:r>
              <a:rPr lang="ro-RO" sz="2000" i="1" dirty="0" smtClean="0">
                <a:latin typeface="+mj-lt"/>
              </a:rPr>
              <a:t>Nu se cceptă aplicarea de șocuri – poate fi produsă de un tonus parasimpatic crescut, șocul crește tonusul parasimpatic suplimentar și anulează șamsele de resuscitare</a:t>
            </a:r>
          </a:p>
          <a:p>
            <a:r>
              <a:rPr lang="ro-RO" sz="2000" i="1" dirty="0" smtClean="0">
                <a:latin typeface="+mj-lt"/>
              </a:rPr>
              <a:t>Tratarea cauzelor posibile</a:t>
            </a:r>
          </a:p>
          <a:p>
            <a:r>
              <a:rPr lang="ro-RO" sz="2000" i="1" dirty="0" smtClean="0">
                <a:latin typeface="+mj-lt"/>
              </a:rPr>
              <a:t>Atropină, alternând cu adrenalină, 1 mg la 3-5 min</a:t>
            </a:r>
          </a:p>
          <a:p>
            <a:pPr marL="0" indent="0">
              <a:buNone/>
            </a:pPr>
            <a:r>
              <a:rPr lang="ro-RO" sz="2000" i="1" dirty="0" smtClean="0">
                <a:latin typeface="+mj-lt"/>
              </a:rPr>
              <a:t>           *</a:t>
            </a:r>
            <a:r>
              <a:rPr lang="vi-VN" sz="2000" i="1" dirty="0" smtClean="0">
                <a:latin typeface="+mj-lt"/>
              </a:rPr>
              <a:t>Deși </a:t>
            </a:r>
            <a:r>
              <a:rPr lang="vi-VN" sz="2000" i="1" dirty="0">
                <a:latin typeface="+mj-lt"/>
              </a:rPr>
              <a:t>nu există dovezi conform cărora administrarea de rutină a atropinei în cazul asistoliei ar creşte supravieţuirea, se administrează atropină în doză de 3mg (doza care asigura blocarea maximă a vagului).</a:t>
            </a:r>
          </a:p>
          <a:p>
            <a:endParaRPr lang="en-US" sz="2000" dirty="0">
              <a:latin typeface="+mj-lt"/>
            </a:endParaRPr>
          </a:p>
        </p:txBody>
      </p:sp>
    </p:spTree>
    <p:extLst>
      <p:ext uri="{BB962C8B-B14F-4D97-AF65-F5344CB8AC3E}">
        <p14:creationId xmlns:p14="http://schemas.microsoft.com/office/powerpoint/2010/main" val="17780291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pPr algn="ctr"/>
            <a:r>
              <a:rPr lang="ro-RO" b="1" i="1" dirty="0" smtClean="0">
                <a:solidFill>
                  <a:srgbClr val="FF0000"/>
                </a:solidFill>
              </a:rPr>
              <a:t>Medicația folosită în resuscitare</a:t>
            </a:r>
            <a:endParaRPr lang="en-US" b="1" i="1" dirty="0">
              <a:solidFill>
                <a:srgbClr val="FF0000"/>
              </a:solidFill>
            </a:endParaRPr>
          </a:p>
        </p:txBody>
      </p:sp>
      <p:sp>
        <p:nvSpPr>
          <p:cNvPr id="3" name="Content Placeholder 2"/>
          <p:cNvSpPr>
            <a:spLocks noGrp="1"/>
          </p:cNvSpPr>
          <p:nvPr>
            <p:ph sz="quarter" idx="1"/>
          </p:nvPr>
        </p:nvSpPr>
        <p:spPr/>
        <p:txBody>
          <a:bodyPr>
            <a:normAutofit lnSpcReduction="10000"/>
          </a:bodyPr>
          <a:lstStyle/>
          <a:p>
            <a:pPr marL="0" indent="0">
              <a:buNone/>
            </a:pPr>
            <a:endParaRPr lang="ro-RO" sz="2000" dirty="0" smtClean="0">
              <a:latin typeface="Times New Roman" pitchFamily="18" charset="0"/>
              <a:cs typeface="Times New Roman" pitchFamily="18" charset="0"/>
            </a:endParaRPr>
          </a:p>
          <a:p>
            <a:r>
              <a:rPr lang="ro-RO" sz="2000" b="1" dirty="0" smtClean="0">
                <a:latin typeface="Times New Roman" pitchFamily="18" charset="0"/>
                <a:cs typeface="Times New Roman" pitchFamily="18" charset="0"/>
              </a:rPr>
              <a:t>Adrenalina</a:t>
            </a:r>
            <a:r>
              <a:rPr lang="ro-RO" sz="2000" dirty="0" smtClean="0">
                <a:latin typeface="Times New Roman" pitchFamily="18" charset="0"/>
                <a:cs typeface="Times New Roman" pitchFamily="18" charset="0"/>
              </a:rPr>
              <a:t>- 1mg/ml</a:t>
            </a:r>
            <a:r>
              <a:rPr lang="en-US" sz="2000" dirty="0" smtClean="0">
                <a:latin typeface="Times New Roman" pitchFamily="18" charset="0"/>
                <a:cs typeface="Times New Roman" pitchFamily="18" charset="0"/>
              </a:rPr>
              <a:t>- 1 mg la 3-5 min </a:t>
            </a:r>
            <a:r>
              <a:rPr lang="ro-RO" sz="2000" dirty="0" smtClean="0">
                <a:latin typeface="Times New Roman" pitchFamily="18" charset="0"/>
                <a:cs typeface="Times New Roman" pitchFamily="18" charset="0"/>
              </a:rPr>
              <a:t>indiferent de ritm șocabil sau nonșocabil</a:t>
            </a:r>
          </a:p>
          <a:p>
            <a:r>
              <a:rPr lang="ro-RO" sz="2000" b="1" dirty="0" smtClean="0">
                <a:latin typeface="Times New Roman" pitchFamily="18" charset="0"/>
                <a:cs typeface="Times New Roman" pitchFamily="18" charset="0"/>
              </a:rPr>
              <a:t>Amiodarona </a:t>
            </a:r>
            <a:r>
              <a:rPr lang="ro-RO" sz="2000" dirty="0" smtClean="0">
                <a:latin typeface="Times New Roman" pitchFamily="18" charset="0"/>
                <a:cs typeface="Times New Roman" pitchFamily="18" charset="0"/>
              </a:rPr>
              <a:t>( Cordarone, Sedacorone, Amiokordin)- 150 mg/3 ml – 300 mg după al treilea șoc diluat până la 20 ml și repetare 150 mg după al cincilea șoc</a:t>
            </a:r>
          </a:p>
          <a:p>
            <a:r>
              <a:rPr lang="ro-RO" sz="2000" b="1" dirty="0" smtClean="0">
                <a:latin typeface="Times New Roman" pitchFamily="18" charset="0"/>
                <a:cs typeface="Times New Roman" pitchFamily="18" charset="0"/>
              </a:rPr>
              <a:t>Xilina</a:t>
            </a:r>
            <a:r>
              <a:rPr lang="ro-RO" sz="2000" dirty="0" smtClean="0">
                <a:latin typeface="Times New Roman" pitchFamily="18" charset="0"/>
                <a:cs typeface="Times New Roman" pitchFamily="18" charset="0"/>
              </a:rPr>
              <a:t> (Lidocaina) 1%-în FV și TV refractare, linia a 2-a după amiodaronă</a:t>
            </a:r>
          </a:p>
          <a:p>
            <a:r>
              <a:rPr lang="ro-RO" sz="2000" b="1" dirty="0" smtClean="0">
                <a:latin typeface="Times New Roman" pitchFamily="18" charset="0"/>
                <a:cs typeface="Times New Roman" pitchFamily="18" charset="0"/>
              </a:rPr>
              <a:t>Sulfat de Mg</a:t>
            </a:r>
            <a:endParaRPr lang="en-US" sz="2000" b="1" dirty="0" smtClean="0">
              <a:latin typeface="Times New Roman" pitchFamily="18" charset="0"/>
              <a:cs typeface="Times New Roman" pitchFamily="18" charset="0"/>
            </a:endParaRPr>
          </a:p>
          <a:p>
            <a:r>
              <a:rPr lang="en-US" sz="2000" b="1" dirty="0" err="1" smtClean="0">
                <a:latin typeface="Times New Roman" pitchFamily="18" charset="0"/>
                <a:cs typeface="Times New Roman" pitchFamily="18" charset="0"/>
              </a:rPr>
              <a:t>Atropina</a:t>
            </a:r>
            <a:r>
              <a:rPr lang="en-US" sz="2000" dirty="0" smtClean="0">
                <a:latin typeface="Times New Roman" pitchFamily="18" charset="0"/>
                <a:cs typeface="Times New Roman" pitchFamily="18" charset="0"/>
              </a:rPr>
              <a:t>- </a:t>
            </a:r>
            <a:r>
              <a:rPr lang="ro-RO" sz="2000" dirty="0" smtClean="0">
                <a:latin typeface="Times New Roman" pitchFamily="18" charset="0"/>
                <a:cs typeface="Times New Roman" pitchFamily="18" charset="0"/>
              </a:rPr>
              <a:t>î</a:t>
            </a:r>
            <a:r>
              <a:rPr lang="en-US" sz="2000" dirty="0" smtClean="0">
                <a:latin typeface="Times New Roman" pitchFamily="18" charset="0"/>
                <a:cs typeface="Times New Roman" pitchFamily="18" charset="0"/>
              </a:rPr>
              <a:t>n </a:t>
            </a:r>
            <a:r>
              <a:rPr lang="en-US" sz="2000" dirty="0" err="1" smtClean="0">
                <a:latin typeface="Times New Roman" pitchFamily="18" charset="0"/>
                <a:cs typeface="Times New Roman" pitchFamily="18" charset="0"/>
              </a:rPr>
              <a:t>asistolie</a:t>
            </a:r>
            <a:r>
              <a:rPr lang="en-US" sz="2000" dirty="0" smtClean="0">
                <a:latin typeface="Times New Roman" pitchFamily="18" charset="0"/>
                <a:cs typeface="Times New Roman" pitchFamily="18" charset="0"/>
              </a:rPr>
              <a:t> , AEFP cu AV&lt;60/ min</a:t>
            </a:r>
            <a:endParaRPr lang="ro-RO" sz="2000" dirty="0" smtClean="0">
              <a:latin typeface="Times New Roman" pitchFamily="18" charset="0"/>
              <a:cs typeface="Times New Roman" pitchFamily="18" charset="0"/>
            </a:endParaRPr>
          </a:p>
          <a:p>
            <a:r>
              <a:rPr lang="ro-RO" sz="2000" b="1" dirty="0" smtClean="0">
                <a:latin typeface="Times New Roman" pitchFamily="18" charset="0"/>
                <a:cs typeface="Times New Roman" pitchFamily="18" charset="0"/>
              </a:rPr>
              <a:t>Bicarbonat de Na - </a:t>
            </a:r>
            <a:r>
              <a:rPr lang="ro-RO" sz="2000" dirty="0" smtClean="0">
                <a:latin typeface="Times New Roman" pitchFamily="18" charset="0"/>
                <a:cs typeface="Times New Roman" pitchFamily="18" charset="0"/>
              </a:rPr>
              <a:t>NU de rutină (în tratarea cauzelor de SCR)</a:t>
            </a:r>
          </a:p>
          <a:p>
            <a:pPr marL="0" indent="0">
              <a:buNone/>
            </a:pPr>
            <a:r>
              <a:rPr lang="ro-RO" sz="2000" dirty="0" smtClean="0">
                <a:latin typeface="Times New Roman" pitchFamily="18" charset="0"/>
                <a:cs typeface="Times New Roman" pitchFamily="18" charset="0"/>
              </a:rPr>
              <a:t>                                   -Doar în SCR cu hiperpotasemie</a:t>
            </a:r>
          </a:p>
          <a:p>
            <a:pPr marL="0" indent="0">
              <a:buNone/>
            </a:pPr>
            <a:r>
              <a:rPr lang="ro-RO" sz="2000" dirty="0" smtClean="0">
                <a:latin typeface="Times New Roman" pitchFamily="18" charset="0"/>
                <a:cs typeface="Times New Roman" pitchFamily="18" charset="0"/>
              </a:rPr>
              <a:t>                                   - pH </a:t>
            </a:r>
            <a:r>
              <a:rPr lang="en-US" sz="2000" dirty="0" smtClean="0">
                <a:latin typeface="Times New Roman" pitchFamily="18" charset="0"/>
                <a:cs typeface="Times New Roman" pitchFamily="18" charset="0"/>
              </a:rPr>
              <a:t>&lt;/= 7,1</a:t>
            </a:r>
          </a:p>
          <a:p>
            <a:pPr marL="0" indent="0">
              <a:buNone/>
            </a:pPr>
            <a:r>
              <a:rPr lang="ro-RO"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Intoxica</a:t>
            </a:r>
            <a:r>
              <a:rPr lang="ro-RO" sz="2000" dirty="0" smtClean="0">
                <a:latin typeface="Times New Roman" pitchFamily="18" charset="0"/>
                <a:cs typeface="Times New Roman" pitchFamily="18" charset="0"/>
              </a:rPr>
              <a:t>ț</a:t>
            </a:r>
            <a:r>
              <a:rPr lang="en-US" sz="2000" dirty="0" smtClean="0">
                <a:latin typeface="Times New Roman" pitchFamily="18" charset="0"/>
                <a:cs typeface="Times New Roman" pitchFamily="18" charset="0"/>
              </a:rPr>
              <a:t>ii cu </a:t>
            </a:r>
            <a:r>
              <a:rPr lang="en-US" sz="2000" dirty="0" err="1" smtClean="0">
                <a:latin typeface="Times New Roman" pitchFamily="18" charset="0"/>
                <a:cs typeface="Times New Roman" pitchFamily="18" charset="0"/>
              </a:rPr>
              <a:t>antidepresive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triciclice</a:t>
            </a:r>
            <a:endParaRPr lang="ro-RO" sz="2000" dirty="0" smtClean="0">
              <a:latin typeface="Times New Roman" pitchFamily="18" charset="0"/>
              <a:cs typeface="Times New Roman" pitchFamily="18" charset="0"/>
            </a:endParaRPr>
          </a:p>
          <a:p>
            <a:r>
              <a:rPr lang="ro-RO" sz="2000" dirty="0" smtClean="0">
                <a:latin typeface="Times New Roman" pitchFamily="18" charset="0"/>
                <a:cs typeface="Times New Roman" pitchFamily="18" charset="0"/>
              </a:rPr>
              <a:t>Calciu gluconic</a:t>
            </a:r>
            <a:endParaRPr lang="en-US" sz="2000" dirty="0">
              <a:latin typeface="Times New Roman" pitchFamily="18" charset="0"/>
              <a:cs typeface="Times New Roman" pitchFamily="18" charset="0"/>
            </a:endParaRPr>
          </a:p>
        </p:txBody>
      </p:sp>
      <p:sp>
        <p:nvSpPr>
          <p:cNvPr id="5" name="Rectangle 4"/>
          <p:cNvSpPr/>
          <p:nvPr/>
        </p:nvSpPr>
        <p:spPr>
          <a:xfrm>
            <a:off x="2286000" y="2828836"/>
            <a:ext cx="4572000" cy="369332"/>
          </a:xfrm>
          <a:prstGeom prst="rect">
            <a:avLst/>
          </a:prstGeom>
        </p:spPr>
        <p:txBody>
          <a:bodyPr>
            <a:spAutoFit/>
          </a:bodyPr>
          <a:lstStyle/>
          <a:p>
            <a:endParaRPr lang="vi-VN" dirty="0"/>
          </a:p>
        </p:txBody>
      </p:sp>
    </p:spTree>
    <p:extLst>
      <p:ext uri="{BB962C8B-B14F-4D97-AF65-F5344CB8AC3E}">
        <p14:creationId xmlns:p14="http://schemas.microsoft.com/office/powerpoint/2010/main" val="35025362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pPr algn="ctr" eaLnBrk="1" hangingPunct="1"/>
            <a:r>
              <a:rPr lang="ro-RO" sz="2800" b="1" dirty="0">
                <a:solidFill>
                  <a:srgbClr val="FF0000"/>
                </a:solidFill>
                <a:latin typeface="Times New Roman" pitchFamily="18" charset="0"/>
                <a:cs typeface="Times New Roman" pitchFamily="18" charset="0"/>
              </a:rPr>
              <a:t>Î</a:t>
            </a:r>
            <a:r>
              <a:rPr lang="en-US" sz="2800" b="1" dirty="0" smtClean="0">
                <a:solidFill>
                  <a:srgbClr val="FF0000"/>
                </a:solidFill>
                <a:latin typeface="Times New Roman" pitchFamily="18" charset="0"/>
                <a:cs typeface="Times New Roman" pitchFamily="18" charset="0"/>
              </a:rPr>
              <a:t>NGRIJIRE</a:t>
            </a:r>
            <a:r>
              <a:rPr lang="ro-RO" sz="2800" b="1" dirty="0" smtClean="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 POST </a:t>
            </a:r>
            <a:r>
              <a:rPr lang="ro-RO" sz="2800" b="1" dirty="0" smtClean="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RESUSCITARE</a:t>
            </a:r>
            <a:endParaRPr lang="ro-RO" sz="2800" b="1" dirty="0" smtClean="0">
              <a:solidFill>
                <a:srgbClr val="FF0000"/>
              </a:solidFill>
              <a:latin typeface="Times New Roman" pitchFamily="18" charset="0"/>
              <a:cs typeface="Times New Roman" pitchFamily="18" charset="0"/>
            </a:endParaRPr>
          </a:p>
        </p:txBody>
      </p:sp>
      <p:sp>
        <p:nvSpPr>
          <p:cNvPr id="61443" name="Rectangle 3"/>
          <p:cNvSpPr>
            <a:spLocks noGrp="1" noChangeArrowheads="1"/>
          </p:cNvSpPr>
          <p:nvPr>
            <p:ph type="body" idx="1"/>
          </p:nvPr>
        </p:nvSpPr>
        <p:spPr/>
        <p:txBody>
          <a:bodyPr>
            <a:normAutofit/>
          </a:bodyPr>
          <a:lstStyle/>
          <a:p>
            <a:pPr marL="0" indent="0">
              <a:lnSpc>
                <a:spcPct val="90000"/>
              </a:lnSpc>
              <a:buNone/>
            </a:pPr>
            <a:r>
              <a:rPr lang="ro-RO" sz="2400" i="1" dirty="0" smtClean="0">
                <a:solidFill>
                  <a:srgbClr val="FF0000"/>
                </a:solidFill>
                <a:latin typeface="Times New Roman" pitchFamily="18" charset="0"/>
                <a:cs typeface="Times New Roman" pitchFamily="18" charset="0"/>
              </a:rPr>
              <a:t>Posibil recidivă a SCR!!</a:t>
            </a:r>
          </a:p>
          <a:p>
            <a:pPr>
              <a:lnSpc>
                <a:spcPct val="90000"/>
              </a:lnSpc>
            </a:pPr>
            <a:r>
              <a:rPr lang="en-US" sz="2400" dirty="0" err="1" smtClean="0">
                <a:latin typeface="Times New Roman" pitchFamily="18" charset="0"/>
                <a:cs typeface="Times New Roman" pitchFamily="18" charset="0"/>
              </a:rPr>
              <a:t>Nivelul</a:t>
            </a:r>
            <a:r>
              <a:rPr lang="en-US" sz="2400" dirty="0" smtClean="0">
                <a:latin typeface="Times New Roman" pitchFamily="18" charset="0"/>
                <a:cs typeface="Times New Roman" pitchFamily="18" charset="0"/>
              </a:rPr>
              <a:t> de con</a:t>
            </a:r>
            <a:r>
              <a:rPr lang="ro-RO" sz="2400" dirty="0" smtClean="0">
                <a:latin typeface="Times New Roman" pitchFamily="18" charset="0"/>
                <a:cs typeface="Times New Roman" pitchFamily="18" charset="0"/>
              </a:rPr>
              <a:t>ș</a:t>
            </a:r>
            <a:r>
              <a:rPr lang="en-US" sz="2400" dirty="0" err="1" smtClean="0">
                <a:latin typeface="Times New Roman" pitchFamily="18" charset="0"/>
                <a:cs typeface="Times New Roman" pitchFamily="18" charset="0"/>
              </a:rPr>
              <a:t>tien</a:t>
            </a:r>
            <a:r>
              <a:rPr lang="ro-RO" sz="2400" dirty="0" smtClean="0">
                <a:latin typeface="Times New Roman" pitchFamily="18" charset="0"/>
                <a:cs typeface="Times New Roman" pitchFamily="18" charset="0"/>
              </a:rPr>
              <a:t>ță</a:t>
            </a:r>
            <a:r>
              <a:rPr lang="en-US" sz="2400" dirty="0" smtClean="0">
                <a:latin typeface="Times New Roman" pitchFamily="18" charset="0"/>
                <a:cs typeface="Times New Roman" pitchFamily="18" charset="0"/>
              </a:rPr>
              <a:t> </a:t>
            </a:r>
          </a:p>
          <a:p>
            <a:pPr>
              <a:lnSpc>
                <a:spcPct val="90000"/>
              </a:lnSpc>
            </a:pPr>
            <a:r>
              <a:rPr lang="en-US" sz="2400" dirty="0" smtClean="0">
                <a:latin typeface="Times New Roman" pitchFamily="18" charset="0"/>
                <a:cs typeface="Times New Roman" pitchFamily="18" charset="0"/>
              </a:rPr>
              <a:t>Respirator</a:t>
            </a:r>
          </a:p>
          <a:p>
            <a:pPr eaLnBrk="1" hangingPunct="1">
              <a:lnSpc>
                <a:spcPct val="90000"/>
              </a:lnSpc>
              <a:buFontTx/>
              <a:buNone/>
            </a:pP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respiratie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spontan</a:t>
            </a:r>
            <a:r>
              <a:rPr lang="ro-RO" sz="2400" dirty="0" smtClean="0">
                <a:latin typeface="Times New Roman" pitchFamily="18" charset="0"/>
                <a:cs typeface="Times New Roman" pitchFamily="18" charset="0"/>
              </a:rPr>
              <a:t>ă</a:t>
            </a:r>
          </a:p>
          <a:p>
            <a:pPr>
              <a:lnSpc>
                <a:spcPct val="90000"/>
              </a:lnSpc>
              <a:buNone/>
            </a:pPr>
            <a:r>
              <a:rPr lang="ro-RO" sz="2400" dirty="0" smtClean="0">
                <a:latin typeface="Times New Roman" pitchFamily="18" charset="0"/>
                <a:cs typeface="Times New Roman" pitchFamily="18" charset="0"/>
              </a:rPr>
              <a:t>                        - </a:t>
            </a:r>
            <a:r>
              <a:rPr lang="vi-VN" sz="2400" dirty="0" smtClean="0">
                <a:latin typeface="Times New Roman" pitchFamily="18" charset="0"/>
                <a:cs typeface="Times New Roman" pitchFamily="18" charset="0"/>
              </a:rPr>
              <a:t>căi </a:t>
            </a:r>
            <a:r>
              <a:rPr lang="vi-VN" sz="2400" dirty="0">
                <a:latin typeface="Times New Roman" pitchFamily="18" charset="0"/>
                <a:cs typeface="Times New Roman" pitchFamily="18" charset="0"/>
              </a:rPr>
              <a:t>aeriene </a:t>
            </a:r>
            <a:r>
              <a:rPr lang="vi-VN" sz="2400" dirty="0" smtClean="0">
                <a:latin typeface="Times New Roman" pitchFamily="18" charset="0"/>
                <a:cs typeface="Times New Roman" pitchFamily="18" charset="0"/>
              </a:rPr>
              <a:t>libere</a:t>
            </a:r>
            <a:endParaRPr lang="en-US" sz="2400" dirty="0" smtClean="0">
              <a:latin typeface="Times New Roman" pitchFamily="18" charset="0"/>
              <a:cs typeface="Times New Roman" pitchFamily="18" charset="0"/>
            </a:endParaRPr>
          </a:p>
          <a:p>
            <a:pPr eaLnBrk="1" hangingPunct="1">
              <a:lnSpc>
                <a:spcPct val="90000"/>
              </a:lnSpc>
              <a:buFontTx/>
              <a:buNone/>
            </a:pP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mentinera</a:t>
            </a:r>
            <a:r>
              <a:rPr lang="en-US" sz="2400" dirty="0" smtClean="0">
                <a:latin typeface="Times New Roman" pitchFamily="18" charset="0"/>
                <a:cs typeface="Times New Roman" pitchFamily="18" charset="0"/>
              </a:rPr>
              <a:t> IOT</a:t>
            </a:r>
            <a:r>
              <a:rPr lang="ro-RO" sz="2400" dirty="0" smtClean="0">
                <a:latin typeface="Times New Roman" pitchFamily="18" charset="0"/>
                <a:cs typeface="Times New Roman" pitchFamily="18" charset="0"/>
              </a:rPr>
              <a:t> la nevoie</a:t>
            </a:r>
            <a:r>
              <a:rPr lang="ro-RO" sz="2400" dirty="0">
                <a:latin typeface="Times New Roman" pitchFamily="18" charset="0"/>
                <a:cs typeface="Times New Roman" pitchFamily="18" charset="0"/>
              </a:rPr>
              <a:t> </a:t>
            </a:r>
            <a:r>
              <a:rPr lang="ro-RO" sz="2400" dirty="0" smtClean="0">
                <a:latin typeface="Times New Roman" pitchFamily="18" charset="0"/>
                <a:cs typeface="Times New Roman" pitchFamily="18" charset="0"/>
              </a:rPr>
              <a:t>și VM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adecvat</a:t>
            </a:r>
            <a:r>
              <a:rPr lang="ro-RO" sz="2400" dirty="0" smtClean="0">
                <a:latin typeface="Times New Roman" pitchFamily="18" charset="0"/>
                <a:cs typeface="Times New Roman" pitchFamily="18" charset="0"/>
              </a:rPr>
              <a:t>ă</a:t>
            </a:r>
            <a:endParaRPr lang="en-US" sz="2400" dirty="0" smtClean="0">
              <a:latin typeface="Times New Roman" pitchFamily="18" charset="0"/>
              <a:cs typeface="Times New Roman" pitchFamily="18" charset="0"/>
            </a:endParaRPr>
          </a:p>
          <a:p>
            <a:pPr>
              <a:lnSpc>
                <a:spcPct val="90000"/>
              </a:lnSpc>
            </a:pPr>
            <a:r>
              <a:rPr lang="en-US" sz="2400" dirty="0" smtClean="0">
                <a:latin typeface="Times New Roman" pitchFamily="18" charset="0"/>
                <a:cs typeface="Times New Roman" pitchFamily="18" charset="0"/>
              </a:rPr>
              <a:t>Cardio-vascular</a:t>
            </a:r>
            <a:endParaRPr lang="ro-RO" sz="2400" dirty="0" smtClean="0">
              <a:latin typeface="Times New Roman" pitchFamily="18" charset="0"/>
              <a:cs typeface="Times New Roman" pitchFamily="18" charset="0"/>
            </a:endParaRPr>
          </a:p>
          <a:p>
            <a:pPr marL="0" indent="0" eaLnBrk="1" hangingPunct="1">
              <a:lnSpc>
                <a:spcPct val="90000"/>
              </a:lnSpc>
              <a:buNone/>
            </a:pPr>
            <a:r>
              <a:rPr lang="ro-RO" sz="2400" dirty="0" smtClean="0">
                <a:latin typeface="Times New Roman" pitchFamily="18" charset="0"/>
                <a:cs typeface="Times New Roman" pitchFamily="18" charset="0"/>
              </a:rPr>
              <a:t>                        - monitorizare TA, FC, SpO2</a:t>
            </a:r>
            <a:endParaRPr lang="en-US" sz="2400" dirty="0" smtClean="0">
              <a:latin typeface="Times New Roman" pitchFamily="18" charset="0"/>
              <a:cs typeface="Times New Roman" pitchFamily="18" charset="0"/>
            </a:endParaRPr>
          </a:p>
          <a:p>
            <a:pPr eaLnBrk="1" hangingPunct="1">
              <a:lnSpc>
                <a:spcPct val="90000"/>
              </a:lnSpc>
              <a:buFontTx/>
              <a:buNone/>
            </a:pP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managementul</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tulbur</a:t>
            </a:r>
            <a:r>
              <a:rPr lang="ro-RO" sz="2400" dirty="0" smtClean="0">
                <a:latin typeface="Times New Roman" pitchFamily="18" charset="0"/>
                <a:cs typeface="Times New Roman" pitchFamily="18" charset="0"/>
              </a:rPr>
              <a:t>ă</a:t>
            </a:r>
            <a:r>
              <a:rPr lang="en-US" sz="2400" dirty="0" err="1" smtClean="0">
                <a:latin typeface="Times New Roman" pitchFamily="18" charset="0"/>
                <a:cs typeface="Times New Roman" pitchFamily="18" charset="0"/>
              </a:rPr>
              <a:t>rilor</a:t>
            </a:r>
            <a:r>
              <a:rPr lang="en-US" sz="2400" dirty="0" smtClean="0">
                <a:latin typeface="Times New Roman" pitchFamily="18" charset="0"/>
                <a:cs typeface="Times New Roman" pitchFamily="18" charset="0"/>
              </a:rPr>
              <a:t> de </a:t>
            </a:r>
            <a:r>
              <a:rPr lang="en-US" sz="2400" dirty="0" err="1" smtClean="0">
                <a:latin typeface="Times New Roman" pitchFamily="18" charset="0"/>
                <a:cs typeface="Times New Roman" pitchFamily="18" charset="0"/>
              </a:rPr>
              <a:t>ritm</a:t>
            </a:r>
            <a:endParaRPr lang="en-US" sz="2400" dirty="0" smtClean="0">
              <a:latin typeface="Times New Roman" pitchFamily="18" charset="0"/>
              <a:cs typeface="Times New Roman" pitchFamily="18" charset="0"/>
            </a:endParaRPr>
          </a:p>
          <a:p>
            <a:pPr eaLnBrk="1" hangingPunct="1">
              <a:lnSpc>
                <a:spcPct val="90000"/>
              </a:lnSpc>
              <a:buFontTx/>
              <a:buNone/>
            </a:pP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terapia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trombolitic</a:t>
            </a:r>
            <a:r>
              <a:rPr lang="ro-RO" sz="2400" dirty="0" smtClean="0">
                <a:latin typeface="Times New Roman" pitchFamily="18" charset="0"/>
                <a:cs typeface="Times New Roman" pitchFamily="18" charset="0"/>
              </a:rPr>
              <a:t>ă</a:t>
            </a:r>
            <a:endParaRPr lang="en-US" sz="2400" dirty="0" smtClean="0">
              <a:latin typeface="Times New Roman" pitchFamily="18" charset="0"/>
              <a:cs typeface="Times New Roman" pitchFamily="18" charset="0"/>
            </a:endParaRPr>
          </a:p>
          <a:p>
            <a:pPr marL="0" indent="0">
              <a:lnSpc>
                <a:spcPct val="90000"/>
              </a:lnSpc>
              <a:buNone/>
            </a:pP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corectarea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hipovolemiei</a:t>
            </a:r>
            <a:r>
              <a:rPr lang="en-US" sz="2400" dirty="0" smtClean="0">
                <a:latin typeface="Times New Roman" pitchFamily="18" charset="0"/>
                <a:cs typeface="Times New Roman" pitchFamily="18" charset="0"/>
              </a:rPr>
              <a:t> </a:t>
            </a:r>
            <a:endParaRPr lang="ro-RO" sz="2400" dirty="0" smtClean="0">
              <a:latin typeface="Times New Roman" pitchFamily="18" charset="0"/>
              <a:cs typeface="Times New Roman" pitchFamily="18" charset="0"/>
            </a:endParaRPr>
          </a:p>
          <a:p>
            <a:pPr>
              <a:lnSpc>
                <a:spcPct val="90000"/>
              </a:lnSpc>
            </a:pPr>
            <a:r>
              <a:rPr lang="en-US" sz="2400" dirty="0" smtClean="0">
                <a:latin typeface="Times New Roman" pitchFamily="18" charset="0"/>
                <a:cs typeface="Times New Roman" pitchFamily="18" charset="0"/>
              </a:rPr>
              <a:t> </a:t>
            </a:r>
            <a:r>
              <a:rPr lang="ro-RO" sz="2400" dirty="0" smtClean="0">
                <a:latin typeface="Times New Roman" pitchFamily="18" charset="0"/>
                <a:cs typeface="Times New Roman" pitchFamily="18" charset="0"/>
              </a:rPr>
              <a:t>Tratamentul  altor cauze  de SCR</a:t>
            </a:r>
          </a:p>
        </p:txBody>
      </p:sp>
    </p:spTree>
    <p:extLst>
      <p:ext uri="{BB962C8B-B14F-4D97-AF65-F5344CB8AC3E}">
        <p14:creationId xmlns:p14="http://schemas.microsoft.com/office/powerpoint/2010/main" val="2169208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5029200"/>
            <a:ext cx="6512511" cy="1143000"/>
          </a:xfrm>
        </p:spPr>
        <p:txBody>
          <a:bodyPr/>
          <a:lstStyle/>
          <a:p>
            <a:endParaRPr lang="en-US" dirty="0"/>
          </a:p>
        </p:txBody>
      </p:sp>
      <p:sp>
        <p:nvSpPr>
          <p:cNvPr id="3" name="Content Placeholder 2"/>
          <p:cNvSpPr>
            <a:spLocks noGrp="1"/>
          </p:cNvSpPr>
          <p:nvPr>
            <p:ph sz="quarter" idx="1"/>
          </p:nvPr>
        </p:nvSpPr>
        <p:spPr>
          <a:xfrm>
            <a:off x="1942415" y="5257800"/>
            <a:ext cx="6591985" cy="653422"/>
          </a:xfrm>
        </p:spPr>
        <p:txBody>
          <a:bodyPr>
            <a:normAutofit/>
          </a:bodyPr>
          <a:lstStyle/>
          <a:p>
            <a:pPr marL="0" lvl="0" indent="0" fontAlgn="base">
              <a:spcAft>
                <a:spcPct val="0"/>
              </a:spcAft>
              <a:buClr>
                <a:srgbClr val="3333CC"/>
              </a:buClr>
              <a:buSzPct val="60000"/>
              <a:buNone/>
              <a:defRPr/>
            </a:pPr>
            <a:endParaRPr lang="ro-RO" sz="3300" kern="0" dirty="0">
              <a:solidFill>
                <a:srgbClr val="000000"/>
              </a:solidFill>
              <a:effectLst>
                <a:outerShdw blurRad="38100" dist="38100" dir="2700000" algn="tl">
                  <a:srgbClr val="C0C0C0"/>
                </a:outerShdw>
              </a:effectLst>
              <a:latin typeface="Tahoma" pitchFamily="34" charset="0"/>
              <a:ea typeface="Tahoma" pitchFamily="34" charset="0"/>
              <a:cs typeface="Tahoma" pitchFamily="34" charset="0"/>
            </a:endParaRPr>
          </a:p>
          <a:p>
            <a:pPr marL="0" indent="0">
              <a:buNone/>
            </a:pPr>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5344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9067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sp>
        <p:nvSpPr>
          <p:cNvPr id="3" name="Content Placeholder 2"/>
          <p:cNvSpPr>
            <a:spLocks noGrp="1"/>
          </p:cNvSpPr>
          <p:nvPr>
            <p:ph sz="quarter" idx="1"/>
          </p:nvPr>
        </p:nvSpPr>
        <p:spPr/>
        <p:txBody>
          <a:bodyPr>
            <a:normAutofit/>
          </a:bodyPr>
          <a:lstStyle/>
          <a:p>
            <a:pPr marL="0" indent="0">
              <a:buNone/>
            </a:pPr>
            <a:r>
              <a:rPr lang="en-GB" b="1" i="1" dirty="0" smtClean="0"/>
              <a:t>BIBLIOGRAFIE</a:t>
            </a:r>
          </a:p>
          <a:p>
            <a:endParaRPr lang="en-GB" dirty="0"/>
          </a:p>
          <a:p>
            <a:r>
              <a:rPr lang="ro-RO" dirty="0">
                <a:latin typeface="Arial" panose="020B0604020202020204" pitchFamily="34" charset="0"/>
                <a:cs typeface="Arial" panose="020B0604020202020204" pitchFamily="34" charset="0"/>
              </a:rPr>
              <a:t>GHIDURI </a:t>
            </a:r>
            <a:r>
              <a:rPr lang="ro-RO" dirty="0" smtClean="0">
                <a:latin typeface="Arial" panose="020B0604020202020204" pitchFamily="34" charset="0"/>
                <a:cs typeface="Arial" panose="020B0604020202020204" pitchFamily="34" charset="0"/>
              </a:rPr>
              <a:t>DE</a:t>
            </a:r>
            <a:r>
              <a:rPr lang="en-GB" dirty="0" smtClean="0">
                <a:latin typeface="Arial" panose="020B0604020202020204" pitchFamily="34" charset="0"/>
                <a:cs typeface="Arial" panose="020B0604020202020204" pitchFamily="34" charset="0"/>
              </a:rPr>
              <a:t> </a:t>
            </a:r>
            <a:r>
              <a:rPr lang="ro-RO" dirty="0" smtClean="0">
                <a:latin typeface="Arial" panose="020B0604020202020204" pitchFamily="34" charset="0"/>
                <a:cs typeface="Arial" panose="020B0604020202020204" pitchFamily="34" charset="0"/>
              </a:rPr>
              <a:t>RESUSCITARE</a:t>
            </a:r>
            <a:r>
              <a:rPr lang="en-GB" dirty="0" smtClean="0">
                <a:latin typeface="Arial" panose="020B0604020202020204" pitchFamily="34" charset="0"/>
                <a:cs typeface="Arial" panose="020B0604020202020204" pitchFamily="34" charset="0"/>
              </a:rPr>
              <a:t> </a:t>
            </a:r>
            <a:r>
              <a:rPr lang="ro-RO" dirty="0">
                <a:latin typeface="Arial" panose="020B0604020202020204" pitchFamily="34" charset="0"/>
                <a:cs typeface="Arial" panose="020B0604020202020204" pitchFamily="34" charset="0"/>
              </a:rPr>
              <a:t>CU RECOMANDĂRI</a:t>
            </a:r>
          </a:p>
          <a:p>
            <a:pPr marL="0" indent="0">
              <a:buNone/>
            </a:pPr>
            <a:r>
              <a:rPr lang="ro-RO" dirty="0">
                <a:latin typeface="Arial" panose="020B0604020202020204" pitchFamily="34" charset="0"/>
                <a:cs typeface="Arial" panose="020B0604020202020204" pitchFamily="34" charset="0"/>
              </a:rPr>
              <a:t>PENTRU </a:t>
            </a:r>
            <a:r>
              <a:rPr lang="ro-RO" dirty="0" smtClean="0">
                <a:latin typeface="Arial" panose="020B0604020202020204" pitchFamily="34" charset="0"/>
                <a:cs typeface="Arial" panose="020B0604020202020204" pitchFamily="34" charset="0"/>
              </a:rPr>
              <a:t>COVID-19</a:t>
            </a:r>
            <a:r>
              <a:rPr lang="en-GB" dirty="0" smtClean="0">
                <a:latin typeface="Arial" panose="020B0604020202020204" pitchFamily="34" charset="0"/>
                <a:cs typeface="Arial" panose="020B0604020202020204" pitchFamily="34" charset="0"/>
              </a:rPr>
              <a:t> </a:t>
            </a:r>
            <a:r>
              <a:rPr lang="ro-RO" dirty="0" smtClean="0">
                <a:latin typeface="Arial" panose="020B0604020202020204" pitchFamily="34" charset="0"/>
                <a:cs typeface="Arial" panose="020B0604020202020204" pitchFamily="34" charset="0"/>
              </a:rPr>
              <a:t>Conform </a:t>
            </a:r>
            <a:r>
              <a:rPr lang="ro-RO" dirty="0">
                <a:latin typeface="Arial" panose="020B0604020202020204" pitchFamily="34" charset="0"/>
                <a:cs typeface="Arial" panose="020B0604020202020204" pitchFamily="34" charset="0"/>
              </a:rPr>
              <a:t>recomandărilor publicate </a:t>
            </a:r>
            <a:r>
              <a:rPr lang="ro-RO" dirty="0" smtClean="0">
                <a:latin typeface="Arial" panose="020B0604020202020204" pitchFamily="34" charset="0"/>
                <a:cs typeface="Arial" panose="020B0604020202020204" pitchFamily="34" charset="0"/>
              </a:rPr>
              <a:t>de</a:t>
            </a:r>
            <a:r>
              <a:rPr lang="en-GB" dirty="0" smtClean="0">
                <a:latin typeface="Arial" panose="020B0604020202020204" pitchFamily="34" charset="0"/>
                <a:cs typeface="Arial" panose="020B0604020202020204" pitchFamily="34" charset="0"/>
              </a:rPr>
              <a:t> </a:t>
            </a:r>
            <a:r>
              <a:rPr lang="ro-RO" dirty="0" smtClean="0">
                <a:latin typeface="Arial" panose="020B0604020202020204" pitchFamily="34" charset="0"/>
                <a:cs typeface="Arial" panose="020B0604020202020204" pitchFamily="34" charset="0"/>
              </a:rPr>
              <a:t>Consiliul </a:t>
            </a:r>
            <a:r>
              <a:rPr lang="ro-RO" dirty="0">
                <a:latin typeface="Arial" panose="020B0604020202020204" pitchFamily="34" charset="0"/>
                <a:cs typeface="Arial" panose="020B0604020202020204" pitchFamily="34" charset="0"/>
              </a:rPr>
              <a:t>European de </a:t>
            </a:r>
            <a:r>
              <a:rPr lang="ro-RO" dirty="0" smtClean="0">
                <a:latin typeface="Arial" panose="020B0604020202020204" pitchFamily="34" charset="0"/>
                <a:cs typeface="Arial" panose="020B0604020202020204" pitchFamily="34" charset="0"/>
              </a:rPr>
              <a:t>Resuscitare</a:t>
            </a:r>
            <a:r>
              <a:rPr lang="en-GB" dirty="0" smtClean="0">
                <a:latin typeface="Arial" panose="020B0604020202020204" pitchFamily="34" charset="0"/>
                <a:cs typeface="Arial" panose="020B0604020202020204" pitchFamily="34" charset="0"/>
              </a:rPr>
              <a:t> </a:t>
            </a:r>
            <a:r>
              <a:rPr lang="ro-RO" dirty="0" smtClean="0">
                <a:latin typeface="Arial" panose="020B0604020202020204" pitchFamily="34" charset="0"/>
                <a:cs typeface="Arial" panose="020B0604020202020204" pitchFamily="34" charset="0"/>
              </a:rPr>
              <a:t>la </a:t>
            </a:r>
            <a:r>
              <a:rPr lang="ro-RO" dirty="0">
                <a:latin typeface="Arial" panose="020B0604020202020204" pitchFamily="34" charset="0"/>
                <a:cs typeface="Arial" panose="020B0604020202020204" pitchFamily="34" charset="0"/>
              </a:rPr>
              <a:t>24 Aprilie </a:t>
            </a:r>
            <a:r>
              <a:rPr lang="ro-RO" dirty="0" smtClean="0">
                <a:latin typeface="Arial" panose="020B0604020202020204" pitchFamily="34" charset="0"/>
                <a:cs typeface="Arial" panose="020B0604020202020204" pitchFamily="34" charset="0"/>
              </a:rPr>
              <a:t>2020</a:t>
            </a:r>
            <a:endParaRPr lang="en-GB" dirty="0" smtClean="0">
              <a:latin typeface="Arial" panose="020B0604020202020204" pitchFamily="34" charset="0"/>
              <a:cs typeface="Arial" panose="020B0604020202020204" pitchFamily="34" charset="0"/>
            </a:endParaRPr>
          </a:p>
          <a:p>
            <a:pPr marL="0" indent="0">
              <a:buNone/>
            </a:pPr>
            <a:endParaRPr lang="ro-RO" dirty="0">
              <a:latin typeface="Arial" panose="020B0604020202020204" pitchFamily="34" charset="0"/>
              <a:cs typeface="Arial" panose="020B0604020202020204" pitchFamily="34" charset="0"/>
            </a:endParaRPr>
          </a:p>
          <a:p>
            <a:r>
              <a:rPr lang="ro-RO" dirty="0">
                <a:latin typeface="Arial" panose="020B0604020202020204" pitchFamily="34" charset="0"/>
                <a:cs typeface="Arial" panose="020B0604020202020204" pitchFamily="34" charset="0"/>
              </a:rPr>
              <a:t>file:///C:/Users/ati2/Downloads/protocol-resuscitare-2020-04-14.pdf</a:t>
            </a:r>
          </a:p>
        </p:txBody>
      </p:sp>
    </p:spTree>
    <p:extLst>
      <p:ext uri="{BB962C8B-B14F-4D97-AF65-F5344CB8AC3E}">
        <p14:creationId xmlns:p14="http://schemas.microsoft.com/office/powerpoint/2010/main" val="1271271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Simulare 1</a:t>
            </a:r>
            <a:endParaRPr lang="ro-RO" dirty="0"/>
          </a:p>
        </p:txBody>
      </p:sp>
      <p:sp>
        <p:nvSpPr>
          <p:cNvPr id="3" name="Content Placeholder 2"/>
          <p:cNvSpPr>
            <a:spLocks noGrp="1"/>
          </p:cNvSpPr>
          <p:nvPr>
            <p:ph sz="quarter" idx="1"/>
          </p:nvPr>
        </p:nvSpPr>
        <p:spPr/>
        <p:txBody>
          <a:bodyPr>
            <a:normAutofit fontScale="92500" lnSpcReduction="10000"/>
          </a:bodyPr>
          <a:lstStyle/>
          <a:p>
            <a:r>
              <a:rPr lang="ro-RO" dirty="0" smtClean="0"/>
              <a:t>Pacient monitorizat continuu- EKG și FC, R, TA, SpO2.</a:t>
            </a:r>
          </a:p>
          <a:p>
            <a:r>
              <a:rPr lang="ro-RO" dirty="0" smtClean="0"/>
              <a:t>Ora 2.00- tura de noapte- </a:t>
            </a:r>
            <a:r>
              <a:rPr lang="ro-RO" dirty="0" smtClean="0">
                <a:solidFill>
                  <a:srgbClr val="FF0000"/>
                </a:solidFill>
              </a:rPr>
              <a:t>alarmă roșie FC=0, R=0, desaturare rapidă, SpO2 60%</a:t>
            </a:r>
          </a:p>
          <a:p>
            <a:r>
              <a:rPr lang="ro-RO" dirty="0" smtClean="0"/>
              <a:t>În salon se află infirmiera! As med se află în salon preanestezie.</a:t>
            </a:r>
          </a:p>
          <a:p>
            <a:pPr marL="0" indent="0">
              <a:buNone/>
            </a:pPr>
            <a:r>
              <a:rPr lang="ro-RO" dirty="0" smtClean="0"/>
              <a:t>Cum reacționăm corect?</a:t>
            </a:r>
          </a:p>
          <a:p>
            <a:pPr marL="0" indent="0">
              <a:buNone/>
            </a:pPr>
            <a:r>
              <a:rPr lang="ro-RO" dirty="0" smtClean="0"/>
              <a:t>1. </a:t>
            </a:r>
          </a:p>
          <a:p>
            <a:pPr marL="0" indent="0">
              <a:buNone/>
            </a:pPr>
            <a:r>
              <a:rPr lang="ro-RO" dirty="0" smtClean="0"/>
              <a:t>2.</a:t>
            </a:r>
          </a:p>
          <a:p>
            <a:pPr marL="0" indent="0">
              <a:buNone/>
            </a:pPr>
            <a:r>
              <a:rPr lang="ro-RO" dirty="0" smtClean="0"/>
              <a:t>3.</a:t>
            </a:r>
          </a:p>
          <a:p>
            <a:pPr marL="0" indent="0">
              <a:buNone/>
            </a:pPr>
            <a:r>
              <a:rPr lang="ro-RO" dirty="0" smtClean="0"/>
              <a:t>4.</a:t>
            </a:r>
          </a:p>
          <a:p>
            <a:pPr marL="0" indent="0">
              <a:buNone/>
            </a:pPr>
            <a:r>
              <a:rPr lang="ro-RO" dirty="0" smtClean="0"/>
              <a:t>5.</a:t>
            </a:r>
          </a:p>
          <a:p>
            <a:pPr marL="0" indent="0">
              <a:buNone/>
            </a:pPr>
            <a:r>
              <a:rPr lang="ro-RO" dirty="0" smtClean="0"/>
              <a:t>6.</a:t>
            </a:r>
          </a:p>
          <a:p>
            <a:pPr marL="0" indent="0">
              <a:buNone/>
            </a:pPr>
            <a:r>
              <a:rPr lang="ro-RO" dirty="0" smtClean="0"/>
              <a:t>.................................................................</a:t>
            </a:r>
          </a:p>
          <a:p>
            <a:endParaRPr lang="ro-RO" dirty="0"/>
          </a:p>
        </p:txBody>
      </p:sp>
    </p:spTree>
    <p:extLst>
      <p:ext uri="{BB962C8B-B14F-4D97-AF65-F5344CB8AC3E}">
        <p14:creationId xmlns:p14="http://schemas.microsoft.com/office/powerpoint/2010/main" val="1434365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Simulare 2</a:t>
            </a:r>
            <a:endParaRPr lang="ro-RO" dirty="0"/>
          </a:p>
        </p:txBody>
      </p:sp>
      <p:sp>
        <p:nvSpPr>
          <p:cNvPr id="3" name="Content Placeholder 2"/>
          <p:cNvSpPr>
            <a:spLocks noGrp="1"/>
          </p:cNvSpPr>
          <p:nvPr>
            <p:ph sz="quarter" idx="1"/>
          </p:nvPr>
        </p:nvSpPr>
        <p:spPr/>
        <p:txBody>
          <a:bodyPr/>
          <a:lstStyle/>
          <a:p>
            <a:r>
              <a:rPr lang="ro-RO" dirty="0" smtClean="0"/>
              <a:t>Ora 9.00. Pacient internat în secția chirurgie, aflat la radiologie, își pierde brusc starea de conștiență! Este însoțit de către as med din secție și de brancardier.</a:t>
            </a:r>
          </a:p>
          <a:p>
            <a:r>
              <a:rPr lang="ro-RO" dirty="0" smtClean="0"/>
              <a:t>Reacție corectă/răspuns la urgență!</a:t>
            </a:r>
          </a:p>
          <a:p>
            <a:endParaRPr lang="ro-RO" dirty="0" smtClean="0"/>
          </a:p>
          <a:p>
            <a:endParaRPr lang="ro-RO" dirty="0"/>
          </a:p>
        </p:txBody>
      </p:sp>
    </p:spTree>
    <p:extLst>
      <p:ext uri="{BB962C8B-B14F-4D97-AF65-F5344CB8AC3E}">
        <p14:creationId xmlns:p14="http://schemas.microsoft.com/office/powerpoint/2010/main" val="32491035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Simulare 3</a:t>
            </a:r>
            <a:endParaRPr lang="ro-RO" dirty="0"/>
          </a:p>
        </p:txBody>
      </p:sp>
      <p:sp>
        <p:nvSpPr>
          <p:cNvPr id="3" name="Content Placeholder 2"/>
          <p:cNvSpPr>
            <a:spLocks noGrp="1"/>
          </p:cNvSpPr>
          <p:nvPr>
            <p:ph sz="quarter" idx="1"/>
          </p:nvPr>
        </p:nvSpPr>
        <p:spPr/>
        <p:txBody>
          <a:bodyPr/>
          <a:lstStyle/>
          <a:p>
            <a:r>
              <a:rPr lang="ro-RO" dirty="0" smtClean="0"/>
              <a:t>Ora 15.00</a:t>
            </a:r>
          </a:p>
          <a:p>
            <a:r>
              <a:rPr lang="ro-RO" dirty="0" smtClean="0"/>
              <a:t>În secția ginecologie se internează pacientă cu metroragie, anemie severă și IM în antecedente.</a:t>
            </a:r>
          </a:p>
          <a:p>
            <a:r>
              <a:rPr lang="ro-RO" dirty="0" smtClean="0"/>
              <a:t>La 30 min de la internare a mers la baie.  Acuză durere acută în piept și îți pierde cunoștința. Se suspicionează din start SCR.</a:t>
            </a:r>
          </a:p>
          <a:p>
            <a:pPr marL="0" indent="0">
              <a:buNone/>
            </a:pPr>
            <a:endParaRPr lang="ro-RO" dirty="0"/>
          </a:p>
        </p:txBody>
      </p:sp>
    </p:spTree>
    <p:extLst>
      <p:ext uri="{BB962C8B-B14F-4D97-AF65-F5344CB8AC3E}">
        <p14:creationId xmlns:p14="http://schemas.microsoft.com/office/powerpoint/2010/main" val="3980104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Simulare 4</a:t>
            </a:r>
            <a:endParaRPr lang="ro-RO" dirty="0"/>
          </a:p>
        </p:txBody>
      </p:sp>
      <p:sp>
        <p:nvSpPr>
          <p:cNvPr id="3" name="Content Placeholder 2"/>
          <p:cNvSpPr>
            <a:spLocks noGrp="1"/>
          </p:cNvSpPr>
          <p:nvPr>
            <p:ph sz="quarter" idx="1"/>
          </p:nvPr>
        </p:nvSpPr>
        <p:spPr/>
        <p:txBody>
          <a:bodyPr/>
          <a:lstStyle/>
          <a:p>
            <a:r>
              <a:rPr lang="ro-RO" dirty="0" smtClean="0"/>
              <a:t>Ora 12.00. Pacient cu deficit neurologic post AVC internat pentru fractura de femur,  manâncă un măr!</a:t>
            </a:r>
          </a:p>
          <a:p>
            <a:r>
              <a:rPr lang="ro-RO" dirty="0" smtClean="0"/>
              <a:t>Un alt pacient din același salon alarmează as med din secția ortopedie că pacientul vârstni</a:t>
            </a:r>
            <a:r>
              <a:rPr lang="en-GB" dirty="0" smtClean="0"/>
              <a:t>c “ a p</a:t>
            </a:r>
            <a:r>
              <a:rPr lang="ro-RO" dirty="0" smtClean="0"/>
              <a:t>ățit ceva</a:t>
            </a:r>
            <a:r>
              <a:rPr lang="en-GB" dirty="0" smtClean="0"/>
              <a:t>”!</a:t>
            </a:r>
          </a:p>
          <a:p>
            <a:r>
              <a:rPr lang="en-GB" dirty="0" smtClean="0"/>
              <a:t>Se d</a:t>
            </a:r>
            <a:r>
              <a:rPr lang="ro-RO" dirty="0" smtClean="0"/>
              <a:t>ă alerta de urgență și în ATI!</a:t>
            </a:r>
            <a:endParaRPr lang="ro-RO" dirty="0"/>
          </a:p>
        </p:txBody>
      </p:sp>
    </p:spTree>
    <p:extLst>
      <p:ext uri="{BB962C8B-B14F-4D97-AF65-F5344CB8AC3E}">
        <p14:creationId xmlns:p14="http://schemas.microsoft.com/office/powerpoint/2010/main" val="853996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467600" cy="762000"/>
          </a:xfrm>
        </p:spPr>
        <p:txBody>
          <a:bodyPr>
            <a:noAutofit/>
          </a:bodyPr>
          <a:lstStyle/>
          <a:p>
            <a:r>
              <a:rPr lang="ro-RO" b="1" dirty="0" smtClean="0">
                <a:solidFill>
                  <a:srgbClr val="FF0000"/>
                </a:solidFill>
              </a:rPr>
              <a:t>Resuscitarea cardiorespiratorie</a:t>
            </a:r>
            <a:endParaRPr lang="en-US" b="1" dirty="0">
              <a:solidFill>
                <a:srgbClr val="FF0000"/>
              </a:solidFill>
            </a:endParaRPr>
          </a:p>
        </p:txBody>
      </p:sp>
      <p:sp>
        <p:nvSpPr>
          <p:cNvPr id="3" name="Content Placeholder 2"/>
          <p:cNvSpPr>
            <a:spLocks noGrp="1"/>
          </p:cNvSpPr>
          <p:nvPr>
            <p:ph sz="quarter" idx="1"/>
          </p:nvPr>
        </p:nvSpPr>
        <p:spPr>
          <a:xfrm>
            <a:off x="381000" y="1143001"/>
            <a:ext cx="8534400" cy="2944812"/>
          </a:xfrm>
        </p:spPr>
        <p:txBody>
          <a:bodyPr>
            <a:noAutofit/>
          </a:bodyPr>
          <a:lstStyle/>
          <a:p>
            <a:pPr marL="0" indent="0">
              <a:buNone/>
            </a:pPr>
            <a:r>
              <a:rPr lang="ro-RO" sz="2000" b="1" dirty="0">
                <a:latin typeface="Times New Roman" pitchFamily="18" charset="0"/>
                <a:cs typeface="Times New Roman" pitchFamily="18" charset="0"/>
              </a:rPr>
              <a:t>Iniţierea cât mai precoce a măsurilor de suport vital </a:t>
            </a:r>
            <a:r>
              <a:rPr lang="ro-RO" sz="2000" b="1" dirty="0" smtClean="0">
                <a:latin typeface="Times New Roman" pitchFamily="18" charset="0"/>
                <a:cs typeface="Times New Roman" pitchFamily="18" charset="0"/>
              </a:rPr>
              <a:t>prin:</a:t>
            </a:r>
            <a:endParaRPr lang="ro-RO" sz="2000" b="1" dirty="0">
              <a:latin typeface="Times New Roman" pitchFamily="18" charset="0"/>
              <a:cs typeface="Times New Roman" pitchFamily="18" charset="0"/>
            </a:endParaRPr>
          </a:p>
          <a:p>
            <a:pPr marL="45720" indent="0">
              <a:buNone/>
            </a:pPr>
            <a:r>
              <a:rPr lang="ro-RO" sz="2000" b="1" dirty="0">
                <a:latin typeface="Times New Roman" pitchFamily="18" charset="0"/>
                <a:cs typeface="Times New Roman" pitchFamily="18" charset="0"/>
              </a:rPr>
              <a:t>             -compresii </a:t>
            </a:r>
            <a:r>
              <a:rPr lang="ro-RO" sz="2000" b="1" dirty="0" smtClean="0">
                <a:latin typeface="Times New Roman" pitchFamily="18" charset="0"/>
                <a:cs typeface="Times New Roman" pitchFamily="18" charset="0"/>
              </a:rPr>
              <a:t>toracice</a:t>
            </a:r>
            <a:endParaRPr lang="ro-RO" sz="2000" b="1" dirty="0">
              <a:latin typeface="Times New Roman" pitchFamily="18" charset="0"/>
              <a:cs typeface="Times New Roman" pitchFamily="18" charset="0"/>
            </a:endParaRPr>
          </a:p>
          <a:p>
            <a:pPr marL="45720" indent="0">
              <a:buNone/>
            </a:pPr>
            <a:r>
              <a:rPr lang="ro-RO" sz="2000" b="1" dirty="0">
                <a:latin typeface="Times New Roman" pitchFamily="18" charset="0"/>
                <a:cs typeface="Times New Roman" pitchFamily="18" charset="0"/>
              </a:rPr>
              <a:t>             -+/-ventilații de salvare </a:t>
            </a:r>
            <a:r>
              <a:rPr lang="ro-RO" sz="2000" b="1" dirty="0">
                <a:solidFill>
                  <a:srgbClr val="FF0000"/>
                </a:solidFill>
                <a:latin typeface="Times New Roman" pitchFamily="18" charset="0"/>
                <a:cs typeface="Times New Roman" pitchFamily="18" charset="0"/>
              </a:rPr>
              <a:t>( în spital obligatoriu ventilații pe mască și balon</a:t>
            </a:r>
            <a:r>
              <a:rPr lang="ro-RO" sz="2000" b="1" dirty="0" smtClean="0">
                <a:solidFill>
                  <a:srgbClr val="FF0000"/>
                </a:solidFill>
                <a:latin typeface="Times New Roman" pitchFamily="18" charset="0"/>
                <a:cs typeface="Times New Roman" pitchFamily="18" charset="0"/>
              </a:rPr>
              <a:t>)</a:t>
            </a:r>
            <a:endParaRPr lang="ro-RO" sz="2000" b="1" dirty="0">
              <a:latin typeface="Times New Roman" pitchFamily="18" charset="0"/>
              <a:cs typeface="Times New Roman" pitchFamily="18" charset="0"/>
            </a:endParaRPr>
          </a:p>
          <a:p>
            <a:pPr>
              <a:buFont typeface="Wingdings" pitchFamily="2" charset="2"/>
              <a:buChar char="Ø"/>
            </a:pPr>
            <a:r>
              <a:rPr lang="ro-RO" sz="2000" b="1" dirty="0">
                <a:latin typeface="Times New Roman" pitchFamily="18" charset="0"/>
                <a:cs typeface="Times New Roman" pitchFamily="18" charset="0"/>
              </a:rPr>
              <a:t>    asigură o circulație cerebrală şi coronariană ce permite pacientului aflat în stop cardiorespirator  să beneficieze de şanse cât mai mari de resuscitare şi supraviețuire cu un status neurologic comparabil cu cel anterior opririi cardiace.</a:t>
            </a:r>
            <a:endParaRPr lang="en-US" sz="2000" b="1"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pic>
        <p:nvPicPr>
          <p:cNvPr id="4" name="Picture 3" descr="C:\My Documents\PALS\Ceasul cereb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86200"/>
            <a:ext cx="3429000"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3055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381000"/>
            <a:ext cx="6512511" cy="533400"/>
          </a:xfrm>
        </p:spPr>
        <p:txBody>
          <a:bodyPr>
            <a:normAutofit fontScale="90000"/>
          </a:bodyPr>
          <a:lstStyle/>
          <a:p>
            <a:r>
              <a:rPr lang="ro-RO" b="1" dirty="0">
                <a:solidFill>
                  <a:srgbClr val="FF0000"/>
                </a:solidFill>
              </a:rPr>
              <a:t>RCR de succes!</a:t>
            </a:r>
            <a:endParaRPr lang="en-US" b="1" dirty="0">
              <a:solidFill>
                <a:srgbClr val="FF0000"/>
              </a:solidFill>
            </a:endParaRPr>
          </a:p>
        </p:txBody>
      </p:sp>
      <p:sp>
        <p:nvSpPr>
          <p:cNvPr id="3" name="Content Placeholder 2"/>
          <p:cNvSpPr>
            <a:spLocks noGrp="1"/>
          </p:cNvSpPr>
          <p:nvPr>
            <p:ph sz="quarter" idx="1"/>
          </p:nvPr>
        </p:nvSpPr>
        <p:spPr>
          <a:xfrm>
            <a:off x="457200" y="1219200"/>
            <a:ext cx="7848600" cy="5334000"/>
          </a:xfrm>
        </p:spPr>
        <p:txBody>
          <a:bodyPr>
            <a:normAutofit/>
          </a:bodyPr>
          <a:lstStyle/>
          <a:p>
            <a:pPr marL="45720" indent="0">
              <a:buNone/>
            </a:pPr>
            <a:endParaRPr lang="ro-RO" sz="2400" i="1" dirty="0">
              <a:latin typeface="Times New Roman" pitchFamily="18" charset="0"/>
              <a:cs typeface="Times New Roman" pitchFamily="18" charset="0"/>
            </a:endParaRPr>
          </a:p>
          <a:p>
            <a:pPr marR="0" lvl="0" algn="just">
              <a:lnSpc>
                <a:spcPct val="150000"/>
              </a:lnSpc>
              <a:spcBef>
                <a:spcPts val="0"/>
              </a:spcBef>
              <a:spcAft>
                <a:spcPts val="0"/>
              </a:spcAft>
              <a:buFont typeface="Wingdings" panose="05000000000000000000" pitchFamily="2" charset="2"/>
              <a:buChar char="Ø"/>
            </a:pPr>
            <a:r>
              <a:rPr lang="ro-RO" sz="2400" b="1" i="1" dirty="0">
                <a:latin typeface="Times New Roman" pitchFamily="18" charset="0"/>
                <a:ea typeface="Calibri"/>
                <a:cs typeface="Times New Roman" pitchFamily="18" charset="0"/>
              </a:rPr>
              <a:t>recunoașterea stopului cardio-respirator sau a iminenţei de stop cardio-respirator</a:t>
            </a:r>
            <a:endParaRPr lang="en-US" sz="2400" b="1" i="1" dirty="0">
              <a:latin typeface="Times New Roman" pitchFamily="18" charset="0"/>
              <a:ea typeface="Calibri"/>
              <a:cs typeface="Times New Roman" pitchFamily="18" charset="0"/>
            </a:endParaRPr>
          </a:p>
          <a:p>
            <a:pPr marR="0" lvl="0" algn="just">
              <a:lnSpc>
                <a:spcPct val="150000"/>
              </a:lnSpc>
              <a:spcBef>
                <a:spcPts val="0"/>
              </a:spcBef>
              <a:spcAft>
                <a:spcPts val="0"/>
              </a:spcAft>
              <a:buFont typeface="Wingdings" panose="05000000000000000000" pitchFamily="2" charset="2"/>
              <a:buChar char="Ø"/>
            </a:pPr>
            <a:r>
              <a:rPr lang="ro-RO" sz="2400" b="1" i="1" dirty="0">
                <a:latin typeface="Times New Roman" pitchFamily="18" charset="0"/>
                <a:ea typeface="Calibri"/>
                <a:cs typeface="Times New Roman" pitchFamily="18" charset="0"/>
              </a:rPr>
              <a:t>promptitudinea echipei de resuscitare</a:t>
            </a:r>
            <a:endParaRPr lang="en-US" sz="2400" b="1" i="1" dirty="0">
              <a:latin typeface="Times New Roman" pitchFamily="18" charset="0"/>
              <a:ea typeface="Calibri"/>
              <a:cs typeface="Times New Roman" pitchFamily="18" charset="0"/>
            </a:endParaRPr>
          </a:p>
          <a:p>
            <a:pPr marR="0" lvl="0" algn="just">
              <a:lnSpc>
                <a:spcPct val="150000"/>
              </a:lnSpc>
              <a:spcBef>
                <a:spcPts val="0"/>
              </a:spcBef>
              <a:spcAft>
                <a:spcPts val="0"/>
              </a:spcAft>
              <a:buFont typeface="Wingdings" panose="05000000000000000000" pitchFamily="2" charset="2"/>
              <a:buChar char="Ø"/>
            </a:pPr>
            <a:r>
              <a:rPr lang="ro-RO" sz="2400" b="1" i="1" dirty="0">
                <a:latin typeface="Times New Roman" pitchFamily="18" charset="0"/>
                <a:ea typeface="Calibri"/>
                <a:cs typeface="Times New Roman" pitchFamily="18" charset="0"/>
              </a:rPr>
              <a:t>trecerea cât mai rapidă de la resuscitarea de bază la cea avansată</a:t>
            </a:r>
            <a:endParaRPr lang="en-US" sz="2400" b="1" i="1" dirty="0">
              <a:latin typeface="Times New Roman" pitchFamily="18" charset="0"/>
              <a:ea typeface="Calibri"/>
              <a:cs typeface="Times New Roman" pitchFamily="18" charset="0"/>
            </a:endParaRPr>
          </a:p>
          <a:p>
            <a:pPr marR="0" lvl="0" algn="just">
              <a:lnSpc>
                <a:spcPct val="150000"/>
              </a:lnSpc>
              <a:spcBef>
                <a:spcPts val="0"/>
              </a:spcBef>
              <a:spcAft>
                <a:spcPts val="1000"/>
              </a:spcAft>
              <a:buFont typeface="Wingdings" panose="05000000000000000000" pitchFamily="2" charset="2"/>
              <a:buChar char="Ø"/>
            </a:pPr>
            <a:r>
              <a:rPr lang="ro-RO" sz="2400" b="1" i="1" dirty="0">
                <a:latin typeface="Times New Roman" pitchFamily="18" charset="0"/>
                <a:ea typeface="Calibri"/>
                <a:cs typeface="Times New Roman" pitchFamily="18" charset="0"/>
              </a:rPr>
              <a:t>asigurarea măsurilor adecvate de terapie intensivă post resuscitare</a:t>
            </a:r>
            <a:endParaRPr lang="en-US" sz="2400" b="1" i="1" dirty="0">
              <a:latin typeface="Times New Roman" pitchFamily="18" charset="0"/>
              <a:ea typeface="Calibri"/>
              <a:cs typeface="Times New Roman" pitchFamily="18" charset="0"/>
            </a:endParaRPr>
          </a:p>
          <a:p>
            <a:endParaRPr lang="en-US"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2036258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152400"/>
            <a:ext cx="7772400" cy="1219200"/>
          </a:xfrm>
        </p:spPr>
        <p:txBody>
          <a:bodyPr/>
          <a:lstStyle/>
          <a:p>
            <a:pPr algn="ctr"/>
            <a:r>
              <a:rPr lang="ro-RO" b="1" i="1" dirty="0">
                <a:solidFill>
                  <a:srgbClr val="FF0000"/>
                </a:solidFill>
                <a:latin typeface="Times New Roman" pitchFamily="18" charset="0"/>
                <a:cs typeface="Times New Roman" pitchFamily="18" charset="0"/>
              </a:rPr>
              <a:t>Lanțul supraviețuirii </a:t>
            </a:r>
            <a:r>
              <a:rPr lang="ro-RO" b="1" i="1" dirty="0">
                <a:latin typeface="Times New Roman" pitchFamily="18" charset="0"/>
                <a:cs typeface="Times New Roman" pitchFamily="18" charset="0"/>
              </a:rPr>
              <a:t/>
            </a:r>
            <a:br>
              <a:rPr lang="ro-RO" b="1" i="1" dirty="0">
                <a:latin typeface="Times New Roman" pitchFamily="18" charset="0"/>
                <a:cs typeface="Times New Roman" pitchFamily="18" charset="0"/>
              </a:rPr>
            </a:br>
            <a:endParaRPr lang="en-US" b="1" i="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685800" y="1219200"/>
            <a:ext cx="7696200" cy="2895600"/>
          </a:xfrm>
        </p:spPr>
        <p:txBody>
          <a:bodyPr>
            <a:normAutofit/>
          </a:bodyPr>
          <a:lstStyle/>
          <a:p>
            <a:pPr marL="45720" indent="0">
              <a:buNone/>
            </a:pPr>
            <a:r>
              <a:rPr lang="en-US" sz="2400" b="1" dirty="0" err="1">
                <a:latin typeface="Times New Roman" pitchFamily="18" charset="0"/>
                <a:cs typeface="Times New Roman" pitchFamily="18" charset="0"/>
              </a:rPr>
              <a:t>Lanţul</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supravieţuirii</a:t>
            </a:r>
            <a:r>
              <a:rPr lang="ro-RO" sz="2400" b="1" dirty="0">
                <a:latin typeface="Times New Roman" pitchFamily="18" charset="0"/>
                <a:cs typeface="Times New Roman" pitchFamily="18" charset="0"/>
              </a:rPr>
              <a:t> </a:t>
            </a:r>
            <a:r>
              <a:rPr lang="ro-RO" sz="2400" b="1" i="1" dirty="0">
                <a:latin typeface="Times New Roman" pitchFamily="18" charset="0"/>
                <a:cs typeface="Times New Roman" pitchFamily="18" charset="0"/>
              </a:rPr>
              <a:t>(1992- CER - </a:t>
            </a:r>
            <a:r>
              <a:rPr lang="vi-VN" sz="2400" b="1" i="1" dirty="0">
                <a:latin typeface="Times New Roman" pitchFamily="18" charset="0"/>
                <a:cs typeface="Times New Roman" pitchFamily="18" charset="0"/>
              </a:rPr>
              <a:t>etapelor  esenţiale </a:t>
            </a:r>
            <a:r>
              <a:rPr lang="ro-RO" sz="2400" b="1" i="1" dirty="0" smtClean="0">
                <a:latin typeface="Times New Roman" pitchFamily="18" charset="0"/>
                <a:cs typeface="Times New Roman" pitchFamily="18" charset="0"/>
              </a:rPr>
              <a:t> 		               </a:t>
            </a:r>
            <a:r>
              <a:rPr lang="vi-VN" sz="2400" b="1" i="1" dirty="0" smtClean="0">
                <a:latin typeface="Times New Roman" pitchFamily="18" charset="0"/>
                <a:cs typeface="Times New Roman" pitchFamily="18" charset="0"/>
              </a:rPr>
              <a:t>pentru </a:t>
            </a:r>
            <a:r>
              <a:rPr lang="vi-VN" sz="2400" b="1" i="1" dirty="0">
                <a:latin typeface="Times New Roman" pitchFamily="18" charset="0"/>
                <a:cs typeface="Times New Roman" pitchFamily="18" charset="0"/>
              </a:rPr>
              <a:t>realizarea unei resuscitări reuşite</a:t>
            </a:r>
            <a:r>
              <a:rPr lang="ro-RO" sz="2400" b="1" i="1" dirty="0">
                <a:latin typeface="Times New Roman" pitchFamily="18" charset="0"/>
                <a:cs typeface="Times New Roman" pitchFamily="18" charset="0"/>
              </a:rPr>
              <a:t>)</a:t>
            </a:r>
          </a:p>
          <a:p>
            <a:pPr>
              <a:buFont typeface="Wingdings" panose="05000000000000000000" pitchFamily="2" charset="2"/>
              <a:buChar char="Ø"/>
            </a:pPr>
            <a:r>
              <a:rPr lang="vi-VN" sz="2400" b="1" i="1" dirty="0">
                <a:latin typeface="Times New Roman" pitchFamily="18" charset="0"/>
                <a:cs typeface="Times New Roman" pitchFamily="18" charset="0"/>
              </a:rPr>
              <a:t>Acces rapid</a:t>
            </a:r>
            <a:r>
              <a:rPr lang="ro-RO" sz="2400" b="1" i="1" dirty="0">
                <a:latin typeface="Times New Roman" pitchFamily="18" charset="0"/>
                <a:cs typeface="Times New Roman" pitchFamily="18" charset="0"/>
              </a:rPr>
              <a:t> (BLS)</a:t>
            </a:r>
            <a:endParaRPr lang="vi-VN" sz="2400" b="1" i="1" dirty="0">
              <a:latin typeface="Times New Roman" pitchFamily="18" charset="0"/>
              <a:cs typeface="Times New Roman" pitchFamily="18" charset="0"/>
            </a:endParaRPr>
          </a:p>
          <a:p>
            <a:pPr>
              <a:buFont typeface="Wingdings" panose="05000000000000000000" pitchFamily="2" charset="2"/>
              <a:buChar char="Ø"/>
            </a:pPr>
            <a:r>
              <a:rPr lang="vi-VN" sz="2400" b="1" i="1" dirty="0">
                <a:latin typeface="Times New Roman" pitchFamily="18" charset="0"/>
                <a:cs typeface="Times New Roman" pitchFamily="18" charset="0"/>
              </a:rPr>
              <a:t>RCR precoce</a:t>
            </a:r>
            <a:r>
              <a:rPr lang="ro-RO" sz="2400" b="1" i="1" dirty="0">
                <a:latin typeface="Times New Roman" pitchFamily="18" charset="0"/>
                <a:cs typeface="Times New Roman" pitchFamily="18" charset="0"/>
              </a:rPr>
              <a:t> (BLS)</a:t>
            </a:r>
            <a:endParaRPr lang="vi-VN" sz="2400" b="1" i="1" dirty="0">
              <a:latin typeface="Times New Roman" pitchFamily="18" charset="0"/>
              <a:cs typeface="Times New Roman" pitchFamily="18" charset="0"/>
            </a:endParaRPr>
          </a:p>
          <a:p>
            <a:pPr>
              <a:buFont typeface="Wingdings" panose="05000000000000000000" pitchFamily="2" charset="2"/>
              <a:buChar char="Ø"/>
            </a:pPr>
            <a:r>
              <a:rPr lang="vi-VN" sz="2400" b="1" i="1" dirty="0">
                <a:latin typeface="Times New Roman" pitchFamily="18" charset="0"/>
                <a:cs typeface="Times New Roman" pitchFamily="18" charset="0"/>
              </a:rPr>
              <a:t>Defibrilare precoce</a:t>
            </a:r>
            <a:r>
              <a:rPr lang="ro-RO" sz="2400" b="1" i="1" dirty="0">
                <a:latin typeface="Times New Roman" pitchFamily="18" charset="0"/>
                <a:cs typeface="Times New Roman" pitchFamily="18" charset="0"/>
              </a:rPr>
              <a:t> (BLS cu defibrilare/ALS)</a:t>
            </a:r>
            <a:endParaRPr lang="vi-VN" sz="2400" b="1" i="1" dirty="0">
              <a:latin typeface="Times New Roman" pitchFamily="18" charset="0"/>
              <a:cs typeface="Times New Roman" pitchFamily="18" charset="0"/>
            </a:endParaRPr>
          </a:p>
          <a:p>
            <a:pPr>
              <a:buFont typeface="Wingdings" panose="05000000000000000000" pitchFamily="2" charset="2"/>
              <a:buChar char="Ø"/>
            </a:pPr>
            <a:r>
              <a:rPr lang="vi-VN" sz="2400" b="1" i="1" dirty="0">
                <a:latin typeface="Times New Roman" pitchFamily="18" charset="0"/>
                <a:cs typeface="Times New Roman" pitchFamily="18" charset="0"/>
              </a:rPr>
              <a:t>Asistenţă avansată precoce</a:t>
            </a:r>
            <a:r>
              <a:rPr lang="ro-RO" sz="2400" b="1" i="1" dirty="0">
                <a:latin typeface="Times New Roman" pitchFamily="18" charset="0"/>
                <a:cs typeface="Times New Roman" pitchFamily="18" charset="0"/>
              </a:rPr>
              <a:t> (ALS)</a:t>
            </a:r>
            <a:endParaRPr lang="vi-VN" sz="2400" b="1" i="1" dirty="0">
              <a:latin typeface="Times New Roman" pitchFamily="18" charset="0"/>
              <a:cs typeface="Times New Roman" pitchFamily="18" charset="0"/>
            </a:endParaRPr>
          </a:p>
          <a:p>
            <a:endParaRPr lang="en-US" i="1"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86200"/>
            <a:ext cx="8382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4520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1135</TotalTime>
  <Words>2435</Words>
  <Application>Microsoft Office PowerPoint</Application>
  <PresentationFormat>On-screen Show (4:3)</PresentationFormat>
  <Paragraphs>404</Paragraphs>
  <Slides>64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Arial</vt:lpstr>
      <vt:lpstr>Bookman Old Style</vt:lpstr>
      <vt:lpstr>Calibri</vt:lpstr>
      <vt:lpstr>Gill Sans MT</vt:lpstr>
      <vt:lpstr>Tahoma</vt:lpstr>
      <vt:lpstr>Times New Roman</vt:lpstr>
      <vt:lpstr>Tw Cen MT</vt:lpstr>
      <vt:lpstr>Verdana</vt:lpstr>
      <vt:lpstr>Wingdings</vt:lpstr>
      <vt:lpstr>Wingdings 3</vt:lpstr>
      <vt:lpstr>Origin</vt:lpstr>
      <vt:lpstr>RESUSCITAREA CARDIORESPIRATORIE      </vt:lpstr>
      <vt:lpstr>SCOP </vt:lpstr>
      <vt:lpstr>Stop cardiorespirator - SCR</vt:lpstr>
      <vt:lpstr>SCR</vt:lpstr>
      <vt:lpstr>PowerPoint Presentation</vt:lpstr>
      <vt:lpstr>PowerPoint Presentation</vt:lpstr>
      <vt:lpstr>Resuscitarea cardiorespiratorie</vt:lpstr>
      <vt:lpstr>RCR de succes!</vt:lpstr>
      <vt:lpstr>Lanțul supraviețuirii  </vt:lpstr>
      <vt:lpstr>Cauze SCR (date statistice)</vt:lpstr>
      <vt:lpstr>Recunoașterea SCR</vt:lpstr>
      <vt:lpstr>Recunoașterea SCR</vt:lpstr>
      <vt:lpstr>Măsuri de prevenire a SCR în ATI</vt:lpstr>
      <vt:lpstr>Recunoașterea pacientului care se agravează și prevenirea SCR</vt:lpstr>
      <vt:lpstr>Evaluarea pacientului în SCR / Evaluarea primară BLS</vt:lpstr>
      <vt:lpstr>Evaluarea stării de conștiență</vt:lpstr>
      <vt:lpstr>Evaluare primară Evaluarea stării de conștiență</vt:lpstr>
      <vt:lpstr> Evaluare primară Evaluarea stării de conștiență</vt:lpstr>
      <vt:lpstr>PowerPoint Presentation</vt:lpstr>
      <vt:lpstr>Tripla manevră Safar  se aplică la pacienții la care se exclude posibilitatea prezenței traumatismelor cranio-cerebrale și vertebro-medulare în regiunea cervicală (anamneză cunoscută). </vt:lpstr>
      <vt:lpstr>Dubla manevră Esmarch-Heinberg</vt:lpstr>
      <vt:lpstr>VERIFICAREA CĂILOR AERIENE SUPERIOARE prin vizualizare</vt:lpstr>
      <vt:lpstr>PAS-max 10 sec respirație normală respirație anormală- 1-2 resp,    gaspuri absența respirației</vt:lpstr>
      <vt:lpstr>Evaluarea primară - rezultat</vt:lpstr>
      <vt:lpstr>Poziția laterală de siguranță</vt:lpstr>
      <vt:lpstr>MASAJUL CARDIAC EXTERN</vt:lpstr>
      <vt:lpstr>MCE - tehnica</vt:lpstr>
      <vt:lpstr>PowerPoint Presentation</vt:lpstr>
      <vt:lpstr>Combinare MCE : ventilații = 30:2</vt:lpstr>
      <vt:lpstr>PowerPoint Presentation</vt:lpstr>
      <vt:lpstr>      30                     2</vt:lpstr>
      <vt:lpstr>MANAGEMENTUL CĂILOR AERIENE ŞI VENTILAŢIA în SCR</vt:lpstr>
      <vt:lpstr>Ventilația pe mască și balon Ruben </vt:lpstr>
      <vt:lpstr>PowerPoint Presentation</vt:lpstr>
      <vt:lpstr>Cauze SCR (date statistice)-:IMA, tulburările de ritm=  82,4%             Defibrilarea precoce</vt:lpstr>
      <vt:lpstr>PowerPoint Presentation</vt:lpstr>
      <vt:lpstr>Defibrilarea</vt:lpstr>
      <vt:lpstr>Ritmuri șocabile – FV și TV fără puls</vt:lpstr>
      <vt:lpstr>Ritmuri nonșocabile  asistola  activitatea electrică fără puls-AEFP sau disociere elctromecanică (DEM)</vt:lpstr>
      <vt:lpstr>RCR ÎN SPITAL</vt:lpstr>
      <vt:lpstr>RCR ÎN SPITAL</vt:lpstr>
      <vt:lpstr>RCR ÎN SPITAL- BLS -recapitulare! </vt:lpstr>
      <vt:lpstr>RCR ÎN SPITAL</vt:lpstr>
      <vt:lpstr>Echipa de resuscitare</vt:lpstr>
      <vt:lpstr>Echipa de resuscitare</vt:lpstr>
      <vt:lpstr>Echipa de resuscitare</vt:lpstr>
      <vt:lpstr>Echipa de resuscitare</vt:lpstr>
      <vt:lpstr>Despre defibrilare</vt:lpstr>
      <vt:lpstr>Despre defibrilare</vt:lpstr>
      <vt:lpstr>Siguranța defibrilării</vt:lpstr>
      <vt:lpstr>PowerPoint Presentation</vt:lpstr>
      <vt:lpstr>PowerPoint Presentation</vt:lpstr>
      <vt:lpstr> SVA  </vt:lpstr>
      <vt:lpstr>Cauze posibil reversibile de SCR</vt:lpstr>
      <vt:lpstr>PowerPoint Presentation</vt:lpstr>
      <vt:lpstr>PowerPoint Presentation</vt:lpstr>
      <vt:lpstr>RCP în asistolă si AEFP/DEM</vt:lpstr>
      <vt:lpstr>Medicația folosită în resuscitare</vt:lpstr>
      <vt:lpstr>ÎNGRIJIRE  POST  RESUSCITARE</vt:lpstr>
      <vt:lpstr>PowerPoint Presentation</vt:lpstr>
      <vt:lpstr>Simulare 1</vt:lpstr>
      <vt:lpstr>Simulare 2</vt:lpstr>
      <vt:lpstr>Simulare 3</vt:lpstr>
      <vt:lpstr>Simulare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RESUSCITAREA CARDIORESPIRATORIE</dc:title>
  <dc:creator>Vlad</dc:creator>
  <cp:lastModifiedBy>ati2</cp:lastModifiedBy>
  <cp:revision>87</cp:revision>
  <dcterms:created xsi:type="dcterms:W3CDTF">2006-08-16T00:00:00Z</dcterms:created>
  <dcterms:modified xsi:type="dcterms:W3CDTF">2022-06-06T09:08:10Z</dcterms:modified>
</cp:coreProperties>
</file>